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6" r:id="rId2"/>
    <p:sldId id="261" r:id="rId3"/>
    <p:sldId id="266" r:id="rId4"/>
    <p:sldId id="262" r:id="rId5"/>
    <p:sldId id="274" r:id="rId6"/>
    <p:sldId id="275" r:id="rId7"/>
    <p:sldId id="276" r:id="rId8"/>
    <p:sldId id="269" r:id="rId9"/>
    <p:sldId id="278" r:id="rId10"/>
    <p:sldId id="267" r:id="rId11"/>
    <p:sldId id="273" r:id="rId12"/>
    <p:sldId id="268" r:id="rId13"/>
    <p:sldId id="277" r:id="rId14"/>
    <p:sldId id="280" r:id="rId15"/>
    <p:sldId id="279" r:id="rId16"/>
    <p:sldId id="281" r:id="rId17"/>
    <p:sldId id="282" r:id="rId18"/>
    <p:sldId id="283" r:id="rId19"/>
    <p:sldId id="28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89"/>
  </p:normalViewPr>
  <p:slideViewPr>
    <p:cSldViewPr snapToGrid="0" snapToObjects="1">
      <p:cViewPr varScale="1">
        <p:scale>
          <a:sx n="90" d="100"/>
          <a:sy n="90" d="100"/>
        </p:scale>
        <p:origin x="232" y="576"/>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86" d="100"/>
          <a:sy n="86" d="100"/>
        </p:scale>
        <p:origin x="3928"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D30172-851F-4D2E-AB09-5AC25D0BAC3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2856025-6740-4F50-8473-2EF30AF2571F}">
      <dgm:prSet/>
      <dgm:spPr/>
      <dgm:t>
        <a:bodyPr/>
        <a:lstStyle/>
        <a:p>
          <a:r>
            <a:rPr lang="en-US" b="0" dirty="0"/>
            <a:t>Executive Summary</a:t>
          </a:r>
        </a:p>
      </dgm:t>
    </dgm:pt>
    <dgm:pt modelId="{D048643B-E90F-4E66-8FC7-647301181E2A}" type="parTrans" cxnId="{821EBBA1-E050-4637-9D6A-E6DD15A67214}">
      <dgm:prSet/>
      <dgm:spPr/>
      <dgm:t>
        <a:bodyPr/>
        <a:lstStyle/>
        <a:p>
          <a:endParaRPr lang="en-US"/>
        </a:p>
      </dgm:t>
    </dgm:pt>
    <dgm:pt modelId="{086FB14C-49BB-498F-BF97-D77074894616}" type="sibTrans" cxnId="{821EBBA1-E050-4637-9D6A-E6DD15A67214}">
      <dgm:prSet/>
      <dgm:spPr/>
      <dgm:t>
        <a:bodyPr/>
        <a:lstStyle/>
        <a:p>
          <a:endParaRPr lang="en-US"/>
        </a:p>
      </dgm:t>
    </dgm:pt>
    <dgm:pt modelId="{06825023-23D6-4856-8274-5CF31CD898EA}">
      <dgm:prSet/>
      <dgm:spPr/>
      <dgm:t>
        <a:bodyPr/>
        <a:lstStyle/>
        <a:p>
          <a:r>
            <a:rPr lang="en-US" b="1" dirty="0"/>
            <a:t>Findings</a:t>
          </a:r>
        </a:p>
      </dgm:t>
    </dgm:pt>
    <dgm:pt modelId="{4EC679FD-4B21-4A58-BF80-6B2B8D41ABD1}" type="parTrans" cxnId="{C201891A-B657-4E08-A180-D1BEEB05753E}">
      <dgm:prSet/>
      <dgm:spPr/>
      <dgm:t>
        <a:bodyPr/>
        <a:lstStyle/>
        <a:p>
          <a:endParaRPr lang="en-US"/>
        </a:p>
      </dgm:t>
    </dgm:pt>
    <dgm:pt modelId="{7D425280-F4C6-4DE0-88DB-2ED72D568AC6}" type="sibTrans" cxnId="{C201891A-B657-4E08-A180-D1BEEB05753E}">
      <dgm:prSet/>
      <dgm:spPr/>
      <dgm:t>
        <a:bodyPr/>
        <a:lstStyle/>
        <a:p>
          <a:endParaRPr lang="en-US"/>
        </a:p>
      </dgm:t>
    </dgm:pt>
    <dgm:pt modelId="{59847D24-75E8-4312-88C9-E5C95B43522A}">
      <dgm:prSet/>
      <dgm:spPr/>
      <dgm:t>
        <a:bodyPr/>
        <a:lstStyle/>
        <a:p>
          <a:r>
            <a:rPr lang="en-US"/>
            <a:t>Next Steps</a:t>
          </a:r>
        </a:p>
      </dgm:t>
    </dgm:pt>
    <dgm:pt modelId="{657A0CDD-8863-4DE6-A292-816429F201A6}" type="parTrans" cxnId="{2CF80A82-B119-4916-8491-1650D5414FA9}">
      <dgm:prSet/>
      <dgm:spPr/>
      <dgm:t>
        <a:bodyPr/>
        <a:lstStyle/>
        <a:p>
          <a:endParaRPr lang="en-US"/>
        </a:p>
      </dgm:t>
    </dgm:pt>
    <dgm:pt modelId="{8DD8B3BB-D00A-442C-95B8-2ACB6012A3F1}" type="sibTrans" cxnId="{2CF80A82-B119-4916-8491-1650D5414FA9}">
      <dgm:prSet/>
      <dgm:spPr/>
      <dgm:t>
        <a:bodyPr/>
        <a:lstStyle/>
        <a:p>
          <a:endParaRPr lang="en-US"/>
        </a:p>
      </dgm:t>
    </dgm:pt>
    <dgm:pt modelId="{A5962B4A-494B-42D1-8D15-AA2CA6ACFEF6}">
      <dgm:prSet/>
      <dgm:spPr/>
      <dgm:t>
        <a:bodyPr/>
        <a:lstStyle/>
        <a:p>
          <a:r>
            <a:rPr lang="en-US" dirty="0"/>
            <a:t>Appendix</a:t>
          </a:r>
        </a:p>
      </dgm:t>
    </dgm:pt>
    <dgm:pt modelId="{CA4F45E3-B2A6-4370-BAF3-D39EED6E7F50}" type="parTrans" cxnId="{C88736B9-0F7B-4B0A-8A2B-A26B1EA6CC5F}">
      <dgm:prSet/>
      <dgm:spPr/>
      <dgm:t>
        <a:bodyPr/>
        <a:lstStyle/>
        <a:p>
          <a:endParaRPr lang="en-US"/>
        </a:p>
      </dgm:t>
    </dgm:pt>
    <dgm:pt modelId="{32214041-8F3E-47E9-B881-9A19928ED4A7}" type="sibTrans" cxnId="{C88736B9-0F7B-4B0A-8A2B-A26B1EA6CC5F}">
      <dgm:prSet/>
      <dgm:spPr/>
      <dgm:t>
        <a:bodyPr/>
        <a:lstStyle/>
        <a:p>
          <a:endParaRPr lang="en-US"/>
        </a:p>
      </dgm:t>
    </dgm:pt>
    <dgm:pt modelId="{146EFB79-5313-43DB-ADDD-070ED6517C11}" type="pres">
      <dgm:prSet presAssocID="{16D30172-851F-4D2E-AB09-5AC25D0BAC3B}" presName="root" presStyleCnt="0">
        <dgm:presLayoutVars>
          <dgm:dir/>
          <dgm:resizeHandles val="exact"/>
        </dgm:presLayoutVars>
      </dgm:prSet>
      <dgm:spPr/>
    </dgm:pt>
    <dgm:pt modelId="{2273FE19-8517-40EE-AF45-6C62D7655ADF}" type="pres">
      <dgm:prSet presAssocID="{72856025-6740-4F50-8473-2EF30AF2571F}" presName="compNode" presStyleCnt="0"/>
      <dgm:spPr/>
    </dgm:pt>
    <dgm:pt modelId="{F26045BC-A8BA-4C9A-9F93-454E73CA6AC3}" type="pres">
      <dgm:prSet presAssocID="{72856025-6740-4F50-8473-2EF30AF257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732B485B-4F82-4D5F-9B8A-B578137368D3}" type="pres">
      <dgm:prSet presAssocID="{72856025-6740-4F50-8473-2EF30AF2571F}" presName="spaceRect" presStyleCnt="0"/>
      <dgm:spPr/>
    </dgm:pt>
    <dgm:pt modelId="{5B21D3BE-FF75-4128-80F7-7B3BC0942C27}" type="pres">
      <dgm:prSet presAssocID="{72856025-6740-4F50-8473-2EF30AF2571F}" presName="textRect" presStyleLbl="revTx" presStyleIdx="0" presStyleCnt="4">
        <dgm:presLayoutVars>
          <dgm:chMax val="1"/>
          <dgm:chPref val="1"/>
        </dgm:presLayoutVars>
      </dgm:prSet>
      <dgm:spPr/>
    </dgm:pt>
    <dgm:pt modelId="{73D01221-3E22-4A8F-93EE-750E253F2298}" type="pres">
      <dgm:prSet presAssocID="{086FB14C-49BB-498F-BF97-D77074894616}" presName="sibTrans" presStyleCnt="0"/>
      <dgm:spPr/>
    </dgm:pt>
    <dgm:pt modelId="{03064A67-2E57-48B1-9D5B-AAEAA483C857}" type="pres">
      <dgm:prSet presAssocID="{06825023-23D6-4856-8274-5CF31CD898EA}" presName="compNode" presStyleCnt="0"/>
      <dgm:spPr/>
    </dgm:pt>
    <dgm:pt modelId="{01A89992-C09E-44B8-B067-F841743AB366}" type="pres">
      <dgm:prSet presAssocID="{06825023-23D6-4856-8274-5CF31CD898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6702EBF-C2A1-47E1-927E-304088DBF17E}" type="pres">
      <dgm:prSet presAssocID="{06825023-23D6-4856-8274-5CF31CD898EA}" presName="spaceRect" presStyleCnt="0"/>
      <dgm:spPr/>
    </dgm:pt>
    <dgm:pt modelId="{DF61C840-B4CC-409E-8CDB-111C3E1BEEF5}" type="pres">
      <dgm:prSet presAssocID="{06825023-23D6-4856-8274-5CF31CD898EA}" presName="textRect" presStyleLbl="revTx" presStyleIdx="1" presStyleCnt="4">
        <dgm:presLayoutVars>
          <dgm:chMax val="1"/>
          <dgm:chPref val="1"/>
        </dgm:presLayoutVars>
      </dgm:prSet>
      <dgm:spPr/>
    </dgm:pt>
    <dgm:pt modelId="{588FFA6C-C73B-4205-8F4E-6089B80452B4}" type="pres">
      <dgm:prSet presAssocID="{7D425280-F4C6-4DE0-88DB-2ED72D568AC6}" presName="sibTrans" presStyleCnt="0"/>
      <dgm:spPr/>
    </dgm:pt>
    <dgm:pt modelId="{9B27E396-D037-4937-9447-5C7EF36EF1FD}" type="pres">
      <dgm:prSet presAssocID="{59847D24-75E8-4312-88C9-E5C95B43522A}" presName="compNode" presStyleCnt="0"/>
      <dgm:spPr/>
    </dgm:pt>
    <dgm:pt modelId="{277B5E49-5993-48FD-995D-5A7E55E68E48}" type="pres">
      <dgm:prSet presAssocID="{59847D24-75E8-4312-88C9-E5C95B4352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otprints"/>
        </a:ext>
      </dgm:extLst>
    </dgm:pt>
    <dgm:pt modelId="{9CCC391C-AF74-4AE8-9952-4A6C6DA820B1}" type="pres">
      <dgm:prSet presAssocID="{59847D24-75E8-4312-88C9-E5C95B43522A}" presName="spaceRect" presStyleCnt="0"/>
      <dgm:spPr/>
    </dgm:pt>
    <dgm:pt modelId="{0B0EB05D-74DD-485C-B330-AE747291720D}" type="pres">
      <dgm:prSet presAssocID="{59847D24-75E8-4312-88C9-E5C95B43522A}" presName="textRect" presStyleLbl="revTx" presStyleIdx="2" presStyleCnt="4">
        <dgm:presLayoutVars>
          <dgm:chMax val="1"/>
          <dgm:chPref val="1"/>
        </dgm:presLayoutVars>
      </dgm:prSet>
      <dgm:spPr/>
    </dgm:pt>
    <dgm:pt modelId="{F34135B5-41BC-48B0-874B-2BE9CCF46D86}" type="pres">
      <dgm:prSet presAssocID="{8DD8B3BB-D00A-442C-95B8-2ACB6012A3F1}" presName="sibTrans" presStyleCnt="0"/>
      <dgm:spPr/>
    </dgm:pt>
    <dgm:pt modelId="{61FCA7E3-9877-4ECA-A0E8-03CE626EACEC}" type="pres">
      <dgm:prSet presAssocID="{A5962B4A-494B-42D1-8D15-AA2CA6ACFEF6}" presName="compNode" presStyleCnt="0"/>
      <dgm:spPr/>
    </dgm:pt>
    <dgm:pt modelId="{396376A8-9E21-4252-A26B-718B394150F5}" type="pres">
      <dgm:prSet presAssocID="{A5962B4A-494B-42D1-8D15-AA2CA6ACFE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bbon"/>
        </a:ext>
      </dgm:extLst>
    </dgm:pt>
    <dgm:pt modelId="{81EC7CCC-934D-4043-A233-20152C4C067C}" type="pres">
      <dgm:prSet presAssocID="{A5962B4A-494B-42D1-8D15-AA2CA6ACFEF6}" presName="spaceRect" presStyleCnt="0"/>
      <dgm:spPr/>
    </dgm:pt>
    <dgm:pt modelId="{B8612E79-B655-412C-A76D-8896D73978E6}" type="pres">
      <dgm:prSet presAssocID="{A5962B4A-494B-42D1-8D15-AA2CA6ACFEF6}" presName="textRect" presStyleLbl="revTx" presStyleIdx="3" presStyleCnt="4">
        <dgm:presLayoutVars>
          <dgm:chMax val="1"/>
          <dgm:chPref val="1"/>
        </dgm:presLayoutVars>
      </dgm:prSet>
      <dgm:spPr/>
    </dgm:pt>
  </dgm:ptLst>
  <dgm:cxnLst>
    <dgm:cxn modelId="{C201891A-B657-4E08-A180-D1BEEB05753E}" srcId="{16D30172-851F-4D2E-AB09-5AC25D0BAC3B}" destId="{06825023-23D6-4856-8274-5CF31CD898EA}" srcOrd="1" destOrd="0" parTransId="{4EC679FD-4B21-4A58-BF80-6B2B8D41ABD1}" sibTransId="{7D425280-F4C6-4DE0-88DB-2ED72D568AC6}"/>
    <dgm:cxn modelId="{E289B76C-5E34-4CAA-8745-33281BF6602C}" type="presOf" srcId="{06825023-23D6-4856-8274-5CF31CD898EA}" destId="{DF61C840-B4CC-409E-8CDB-111C3E1BEEF5}" srcOrd="0" destOrd="0" presId="urn:microsoft.com/office/officeart/2018/2/layout/IconLabelList"/>
    <dgm:cxn modelId="{C1CBC470-A48C-4706-914C-B0B0407EFB17}" type="presOf" srcId="{72856025-6740-4F50-8473-2EF30AF2571F}" destId="{5B21D3BE-FF75-4128-80F7-7B3BC0942C27}" srcOrd="0" destOrd="0" presId="urn:microsoft.com/office/officeart/2018/2/layout/IconLabelList"/>
    <dgm:cxn modelId="{2CF80A82-B119-4916-8491-1650D5414FA9}" srcId="{16D30172-851F-4D2E-AB09-5AC25D0BAC3B}" destId="{59847D24-75E8-4312-88C9-E5C95B43522A}" srcOrd="2" destOrd="0" parTransId="{657A0CDD-8863-4DE6-A292-816429F201A6}" sibTransId="{8DD8B3BB-D00A-442C-95B8-2ACB6012A3F1}"/>
    <dgm:cxn modelId="{923D3096-C9B8-4989-8208-F143A43CFA8B}" type="presOf" srcId="{16D30172-851F-4D2E-AB09-5AC25D0BAC3B}" destId="{146EFB79-5313-43DB-ADDD-070ED6517C11}" srcOrd="0" destOrd="0" presId="urn:microsoft.com/office/officeart/2018/2/layout/IconLabelList"/>
    <dgm:cxn modelId="{821EBBA1-E050-4637-9D6A-E6DD15A67214}" srcId="{16D30172-851F-4D2E-AB09-5AC25D0BAC3B}" destId="{72856025-6740-4F50-8473-2EF30AF2571F}" srcOrd="0" destOrd="0" parTransId="{D048643B-E90F-4E66-8FC7-647301181E2A}" sibTransId="{086FB14C-49BB-498F-BF97-D77074894616}"/>
    <dgm:cxn modelId="{C88736B9-0F7B-4B0A-8A2B-A26B1EA6CC5F}" srcId="{16D30172-851F-4D2E-AB09-5AC25D0BAC3B}" destId="{A5962B4A-494B-42D1-8D15-AA2CA6ACFEF6}" srcOrd="3" destOrd="0" parTransId="{CA4F45E3-B2A6-4370-BAF3-D39EED6E7F50}" sibTransId="{32214041-8F3E-47E9-B881-9A19928ED4A7}"/>
    <dgm:cxn modelId="{EE6AF6BF-92EE-4BD3-AAD8-16505D8C8138}" type="presOf" srcId="{59847D24-75E8-4312-88C9-E5C95B43522A}" destId="{0B0EB05D-74DD-485C-B330-AE747291720D}" srcOrd="0" destOrd="0" presId="urn:microsoft.com/office/officeart/2018/2/layout/IconLabelList"/>
    <dgm:cxn modelId="{468EBDF2-37AE-4B94-B7A9-F8365D5DD61A}" type="presOf" srcId="{A5962B4A-494B-42D1-8D15-AA2CA6ACFEF6}" destId="{B8612E79-B655-412C-A76D-8896D73978E6}" srcOrd="0" destOrd="0" presId="urn:microsoft.com/office/officeart/2018/2/layout/IconLabelList"/>
    <dgm:cxn modelId="{4BED3E51-9830-4BE0-87D6-E1E98A850378}" type="presParOf" srcId="{146EFB79-5313-43DB-ADDD-070ED6517C11}" destId="{2273FE19-8517-40EE-AF45-6C62D7655ADF}" srcOrd="0" destOrd="0" presId="urn:microsoft.com/office/officeart/2018/2/layout/IconLabelList"/>
    <dgm:cxn modelId="{AA23F579-8ED4-4D49-8B6E-ED4C0A39AFE7}" type="presParOf" srcId="{2273FE19-8517-40EE-AF45-6C62D7655ADF}" destId="{F26045BC-A8BA-4C9A-9F93-454E73CA6AC3}" srcOrd="0" destOrd="0" presId="urn:microsoft.com/office/officeart/2018/2/layout/IconLabelList"/>
    <dgm:cxn modelId="{8B93AD35-86A0-40A1-96AC-26FED055AE8C}" type="presParOf" srcId="{2273FE19-8517-40EE-AF45-6C62D7655ADF}" destId="{732B485B-4F82-4D5F-9B8A-B578137368D3}" srcOrd="1" destOrd="0" presId="urn:microsoft.com/office/officeart/2018/2/layout/IconLabelList"/>
    <dgm:cxn modelId="{2A9ACE23-D739-4195-A41F-5957A11F3B23}" type="presParOf" srcId="{2273FE19-8517-40EE-AF45-6C62D7655ADF}" destId="{5B21D3BE-FF75-4128-80F7-7B3BC0942C27}" srcOrd="2" destOrd="0" presId="urn:microsoft.com/office/officeart/2018/2/layout/IconLabelList"/>
    <dgm:cxn modelId="{7A65BB3F-782E-4787-8BE0-22A3541C396E}" type="presParOf" srcId="{146EFB79-5313-43DB-ADDD-070ED6517C11}" destId="{73D01221-3E22-4A8F-93EE-750E253F2298}" srcOrd="1" destOrd="0" presId="urn:microsoft.com/office/officeart/2018/2/layout/IconLabelList"/>
    <dgm:cxn modelId="{3BE48E98-7586-4774-9CE4-E4AAFE85D35D}" type="presParOf" srcId="{146EFB79-5313-43DB-ADDD-070ED6517C11}" destId="{03064A67-2E57-48B1-9D5B-AAEAA483C857}" srcOrd="2" destOrd="0" presId="urn:microsoft.com/office/officeart/2018/2/layout/IconLabelList"/>
    <dgm:cxn modelId="{E49254DC-1318-4BCA-A84D-252FBFF84DE1}" type="presParOf" srcId="{03064A67-2E57-48B1-9D5B-AAEAA483C857}" destId="{01A89992-C09E-44B8-B067-F841743AB366}" srcOrd="0" destOrd="0" presId="urn:microsoft.com/office/officeart/2018/2/layout/IconLabelList"/>
    <dgm:cxn modelId="{AF586CBE-7C43-48B5-B7C7-38FFC8CFCE12}" type="presParOf" srcId="{03064A67-2E57-48B1-9D5B-AAEAA483C857}" destId="{36702EBF-C2A1-47E1-927E-304088DBF17E}" srcOrd="1" destOrd="0" presId="urn:microsoft.com/office/officeart/2018/2/layout/IconLabelList"/>
    <dgm:cxn modelId="{EBB55F26-E95C-427C-A905-44845F7775E6}" type="presParOf" srcId="{03064A67-2E57-48B1-9D5B-AAEAA483C857}" destId="{DF61C840-B4CC-409E-8CDB-111C3E1BEEF5}" srcOrd="2" destOrd="0" presId="urn:microsoft.com/office/officeart/2018/2/layout/IconLabelList"/>
    <dgm:cxn modelId="{602797CA-A3FC-468F-89A2-4B5727E381FA}" type="presParOf" srcId="{146EFB79-5313-43DB-ADDD-070ED6517C11}" destId="{588FFA6C-C73B-4205-8F4E-6089B80452B4}" srcOrd="3" destOrd="0" presId="urn:microsoft.com/office/officeart/2018/2/layout/IconLabelList"/>
    <dgm:cxn modelId="{F7A2375E-11B4-48C2-91D9-A69269DF055E}" type="presParOf" srcId="{146EFB79-5313-43DB-ADDD-070ED6517C11}" destId="{9B27E396-D037-4937-9447-5C7EF36EF1FD}" srcOrd="4" destOrd="0" presId="urn:microsoft.com/office/officeart/2018/2/layout/IconLabelList"/>
    <dgm:cxn modelId="{875D4E7F-FA56-4C2A-8C9D-07B9E9597EA0}" type="presParOf" srcId="{9B27E396-D037-4937-9447-5C7EF36EF1FD}" destId="{277B5E49-5993-48FD-995D-5A7E55E68E48}" srcOrd="0" destOrd="0" presId="urn:microsoft.com/office/officeart/2018/2/layout/IconLabelList"/>
    <dgm:cxn modelId="{106B63A1-6933-4E71-8FCE-F7F772E3FC49}" type="presParOf" srcId="{9B27E396-D037-4937-9447-5C7EF36EF1FD}" destId="{9CCC391C-AF74-4AE8-9952-4A6C6DA820B1}" srcOrd="1" destOrd="0" presId="urn:microsoft.com/office/officeart/2018/2/layout/IconLabelList"/>
    <dgm:cxn modelId="{0F8D2048-0719-4708-B04D-E4790C4EB19D}" type="presParOf" srcId="{9B27E396-D037-4937-9447-5C7EF36EF1FD}" destId="{0B0EB05D-74DD-485C-B330-AE747291720D}" srcOrd="2" destOrd="0" presId="urn:microsoft.com/office/officeart/2018/2/layout/IconLabelList"/>
    <dgm:cxn modelId="{4AD63E4E-0E2D-4E80-A03A-7E72E56AC2BC}" type="presParOf" srcId="{146EFB79-5313-43DB-ADDD-070ED6517C11}" destId="{F34135B5-41BC-48B0-874B-2BE9CCF46D86}" srcOrd="5" destOrd="0" presId="urn:microsoft.com/office/officeart/2018/2/layout/IconLabelList"/>
    <dgm:cxn modelId="{3F748A79-E45B-4740-8198-43C76C1726BC}" type="presParOf" srcId="{146EFB79-5313-43DB-ADDD-070ED6517C11}" destId="{61FCA7E3-9877-4ECA-A0E8-03CE626EACEC}" srcOrd="6" destOrd="0" presId="urn:microsoft.com/office/officeart/2018/2/layout/IconLabelList"/>
    <dgm:cxn modelId="{4204B4C6-0425-4986-95D0-F47D2BE4555B}" type="presParOf" srcId="{61FCA7E3-9877-4ECA-A0E8-03CE626EACEC}" destId="{396376A8-9E21-4252-A26B-718B394150F5}" srcOrd="0" destOrd="0" presId="urn:microsoft.com/office/officeart/2018/2/layout/IconLabelList"/>
    <dgm:cxn modelId="{D26FF2F4-D4FE-49C4-AC28-6D74E6EE15C2}" type="presParOf" srcId="{61FCA7E3-9877-4ECA-A0E8-03CE626EACEC}" destId="{81EC7CCC-934D-4043-A233-20152C4C067C}" srcOrd="1" destOrd="0" presId="urn:microsoft.com/office/officeart/2018/2/layout/IconLabelList"/>
    <dgm:cxn modelId="{1FA6C148-C495-41FE-AD77-78F112F2DB19}" type="presParOf" srcId="{61FCA7E3-9877-4ECA-A0E8-03CE626EACEC}" destId="{B8612E79-B655-412C-A76D-8896D73978E6}"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D30172-851F-4D2E-AB09-5AC25D0BAC3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2856025-6740-4F50-8473-2EF30AF2571F}">
      <dgm:prSet/>
      <dgm:spPr/>
      <dgm:t>
        <a:bodyPr/>
        <a:lstStyle/>
        <a:p>
          <a:r>
            <a:rPr lang="en-US" b="1"/>
            <a:t>Executive Summary</a:t>
          </a:r>
          <a:endParaRPr lang="en-US"/>
        </a:p>
      </dgm:t>
    </dgm:pt>
    <dgm:pt modelId="{D048643B-E90F-4E66-8FC7-647301181E2A}" type="parTrans" cxnId="{821EBBA1-E050-4637-9D6A-E6DD15A67214}">
      <dgm:prSet/>
      <dgm:spPr/>
      <dgm:t>
        <a:bodyPr/>
        <a:lstStyle/>
        <a:p>
          <a:endParaRPr lang="en-US"/>
        </a:p>
      </dgm:t>
    </dgm:pt>
    <dgm:pt modelId="{086FB14C-49BB-498F-BF97-D77074894616}" type="sibTrans" cxnId="{821EBBA1-E050-4637-9D6A-E6DD15A67214}">
      <dgm:prSet/>
      <dgm:spPr/>
      <dgm:t>
        <a:bodyPr/>
        <a:lstStyle/>
        <a:p>
          <a:endParaRPr lang="en-US"/>
        </a:p>
      </dgm:t>
    </dgm:pt>
    <dgm:pt modelId="{06825023-23D6-4856-8274-5CF31CD898EA}">
      <dgm:prSet/>
      <dgm:spPr/>
      <dgm:t>
        <a:bodyPr/>
        <a:lstStyle/>
        <a:p>
          <a:r>
            <a:rPr lang="en-US"/>
            <a:t>Findings</a:t>
          </a:r>
        </a:p>
      </dgm:t>
    </dgm:pt>
    <dgm:pt modelId="{4EC679FD-4B21-4A58-BF80-6B2B8D41ABD1}" type="parTrans" cxnId="{C201891A-B657-4E08-A180-D1BEEB05753E}">
      <dgm:prSet/>
      <dgm:spPr/>
      <dgm:t>
        <a:bodyPr/>
        <a:lstStyle/>
        <a:p>
          <a:endParaRPr lang="en-US"/>
        </a:p>
      </dgm:t>
    </dgm:pt>
    <dgm:pt modelId="{7D425280-F4C6-4DE0-88DB-2ED72D568AC6}" type="sibTrans" cxnId="{C201891A-B657-4E08-A180-D1BEEB05753E}">
      <dgm:prSet/>
      <dgm:spPr/>
      <dgm:t>
        <a:bodyPr/>
        <a:lstStyle/>
        <a:p>
          <a:endParaRPr lang="en-US"/>
        </a:p>
      </dgm:t>
    </dgm:pt>
    <dgm:pt modelId="{59847D24-75E8-4312-88C9-E5C95B43522A}">
      <dgm:prSet/>
      <dgm:spPr/>
      <dgm:t>
        <a:bodyPr/>
        <a:lstStyle/>
        <a:p>
          <a:r>
            <a:rPr lang="en-US" b="1" dirty="0"/>
            <a:t>Next Steps</a:t>
          </a:r>
        </a:p>
      </dgm:t>
    </dgm:pt>
    <dgm:pt modelId="{657A0CDD-8863-4DE6-A292-816429F201A6}" type="parTrans" cxnId="{2CF80A82-B119-4916-8491-1650D5414FA9}">
      <dgm:prSet/>
      <dgm:spPr/>
      <dgm:t>
        <a:bodyPr/>
        <a:lstStyle/>
        <a:p>
          <a:endParaRPr lang="en-US"/>
        </a:p>
      </dgm:t>
    </dgm:pt>
    <dgm:pt modelId="{8DD8B3BB-D00A-442C-95B8-2ACB6012A3F1}" type="sibTrans" cxnId="{2CF80A82-B119-4916-8491-1650D5414FA9}">
      <dgm:prSet/>
      <dgm:spPr/>
      <dgm:t>
        <a:bodyPr/>
        <a:lstStyle/>
        <a:p>
          <a:endParaRPr lang="en-US"/>
        </a:p>
      </dgm:t>
    </dgm:pt>
    <dgm:pt modelId="{A5962B4A-494B-42D1-8D15-AA2CA6ACFEF6}">
      <dgm:prSet/>
      <dgm:spPr/>
      <dgm:t>
        <a:bodyPr/>
        <a:lstStyle/>
        <a:p>
          <a:r>
            <a:rPr lang="en-US" dirty="0"/>
            <a:t>Appendix</a:t>
          </a:r>
        </a:p>
      </dgm:t>
    </dgm:pt>
    <dgm:pt modelId="{CA4F45E3-B2A6-4370-BAF3-D39EED6E7F50}" type="parTrans" cxnId="{C88736B9-0F7B-4B0A-8A2B-A26B1EA6CC5F}">
      <dgm:prSet/>
      <dgm:spPr/>
      <dgm:t>
        <a:bodyPr/>
        <a:lstStyle/>
        <a:p>
          <a:endParaRPr lang="en-US"/>
        </a:p>
      </dgm:t>
    </dgm:pt>
    <dgm:pt modelId="{32214041-8F3E-47E9-B881-9A19928ED4A7}" type="sibTrans" cxnId="{C88736B9-0F7B-4B0A-8A2B-A26B1EA6CC5F}">
      <dgm:prSet/>
      <dgm:spPr/>
      <dgm:t>
        <a:bodyPr/>
        <a:lstStyle/>
        <a:p>
          <a:endParaRPr lang="en-US"/>
        </a:p>
      </dgm:t>
    </dgm:pt>
    <dgm:pt modelId="{146EFB79-5313-43DB-ADDD-070ED6517C11}" type="pres">
      <dgm:prSet presAssocID="{16D30172-851F-4D2E-AB09-5AC25D0BAC3B}" presName="root" presStyleCnt="0">
        <dgm:presLayoutVars>
          <dgm:dir/>
          <dgm:resizeHandles val="exact"/>
        </dgm:presLayoutVars>
      </dgm:prSet>
      <dgm:spPr/>
    </dgm:pt>
    <dgm:pt modelId="{2273FE19-8517-40EE-AF45-6C62D7655ADF}" type="pres">
      <dgm:prSet presAssocID="{72856025-6740-4F50-8473-2EF30AF2571F}" presName="compNode" presStyleCnt="0"/>
      <dgm:spPr/>
    </dgm:pt>
    <dgm:pt modelId="{F26045BC-A8BA-4C9A-9F93-454E73CA6AC3}" type="pres">
      <dgm:prSet presAssocID="{72856025-6740-4F50-8473-2EF30AF257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732B485B-4F82-4D5F-9B8A-B578137368D3}" type="pres">
      <dgm:prSet presAssocID="{72856025-6740-4F50-8473-2EF30AF2571F}" presName="spaceRect" presStyleCnt="0"/>
      <dgm:spPr/>
    </dgm:pt>
    <dgm:pt modelId="{5B21D3BE-FF75-4128-80F7-7B3BC0942C27}" type="pres">
      <dgm:prSet presAssocID="{72856025-6740-4F50-8473-2EF30AF2571F}" presName="textRect" presStyleLbl="revTx" presStyleIdx="0" presStyleCnt="4">
        <dgm:presLayoutVars>
          <dgm:chMax val="1"/>
          <dgm:chPref val="1"/>
        </dgm:presLayoutVars>
      </dgm:prSet>
      <dgm:spPr/>
    </dgm:pt>
    <dgm:pt modelId="{73D01221-3E22-4A8F-93EE-750E253F2298}" type="pres">
      <dgm:prSet presAssocID="{086FB14C-49BB-498F-BF97-D77074894616}" presName="sibTrans" presStyleCnt="0"/>
      <dgm:spPr/>
    </dgm:pt>
    <dgm:pt modelId="{03064A67-2E57-48B1-9D5B-AAEAA483C857}" type="pres">
      <dgm:prSet presAssocID="{06825023-23D6-4856-8274-5CF31CD898EA}" presName="compNode" presStyleCnt="0"/>
      <dgm:spPr/>
    </dgm:pt>
    <dgm:pt modelId="{01A89992-C09E-44B8-B067-F841743AB366}" type="pres">
      <dgm:prSet presAssocID="{06825023-23D6-4856-8274-5CF31CD898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6702EBF-C2A1-47E1-927E-304088DBF17E}" type="pres">
      <dgm:prSet presAssocID="{06825023-23D6-4856-8274-5CF31CD898EA}" presName="spaceRect" presStyleCnt="0"/>
      <dgm:spPr/>
    </dgm:pt>
    <dgm:pt modelId="{DF61C840-B4CC-409E-8CDB-111C3E1BEEF5}" type="pres">
      <dgm:prSet presAssocID="{06825023-23D6-4856-8274-5CF31CD898EA}" presName="textRect" presStyleLbl="revTx" presStyleIdx="1" presStyleCnt="4">
        <dgm:presLayoutVars>
          <dgm:chMax val="1"/>
          <dgm:chPref val="1"/>
        </dgm:presLayoutVars>
      </dgm:prSet>
      <dgm:spPr/>
    </dgm:pt>
    <dgm:pt modelId="{588FFA6C-C73B-4205-8F4E-6089B80452B4}" type="pres">
      <dgm:prSet presAssocID="{7D425280-F4C6-4DE0-88DB-2ED72D568AC6}" presName="sibTrans" presStyleCnt="0"/>
      <dgm:spPr/>
    </dgm:pt>
    <dgm:pt modelId="{9B27E396-D037-4937-9447-5C7EF36EF1FD}" type="pres">
      <dgm:prSet presAssocID="{59847D24-75E8-4312-88C9-E5C95B43522A}" presName="compNode" presStyleCnt="0"/>
      <dgm:spPr/>
    </dgm:pt>
    <dgm:pt modelId="{277B5E49-5993-48FD-995D-5A7E55E68E48}" type="pres">
      <dgm:prSet presAssocID="{59847D24-75E8-4312-88C9-E5C95B4352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otprints"/>
        </a:ext>
      </dgm:extLst>
    </dgm:pt>
    <dgm:pt modelId="{9CCC391C-AF74-4AE8-9952-4A6C6DA820B1}" type="pres">
      <dgm:prSet presAssocID="{59847D24-75E8-4312-88C9-E5C95B43522A}" presName="spaceRect" presStyleCnt="0"/>
      <dgm:spPr/>
    </dgm:pt>
    <dgm:pt modelId="{0B0EB05D-74DD-485C-B330-AE747291720D}" type="pres">
      <dgm:prSet presAssocID="{59847D24-75E8-4312-88C9-E5C95B43522A}" presName="textRect" presStyleLbl="revTx" presStyleIdx="2" presStyleCnt="4">
        <dgm:presLayoutVars>
          <dgm:chMax val="1"/>
          <dgm:chPref val="1"/>
        </dgm:presLayoutVars>
      </dgm:prSet>
      <dgm:spPr/>
    </dgm:pt>
    <dgm:pt modelId="{F34135B5-41BC-48B0-874B-2BE9CCF46D86}" type="pres">
      <dgm:prSet presAssocID="{8DD8B3BB-D00A-442C-95B8-2ACB6012A3F1}" presName="sibTrans" presStyleCnt="0"/>
      <dgm:spPr/>
    </dgm:pt>
    <dgm:pt modelId="{61FCA7E3-9877-4ECA-A0E8-03CE626EACEC}" type="pres">
      <dgm:prSet presAssocID="{A5962B4A-494B-42D1-8D15-AA2CA6ACFEF6}" presName="compNode" presStyleCnt="0"/>
      <dgm:spPr/>
    </dgm:pt>
    <dgm:pt modelId="{396376A8-9E21-4252-A26B-718B394150F5}" type="pres">
      <dgm:prSet presAssocID="{A5962B4A-494B-42D1-8D15-AA2CA6ACFE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bbon"/>
        </a:ext>
      </dgm:extLst>
    </dgm:pt>
    <dgm:pt modelId="{81EC7CCC-934D-4043-A233-20152C4C067C}" type="pres">
      <dgm:prSet presAssocID="{A5962B4A-494B-42D1-8D15-AA2CA6ACFEF6}" presName="spaceRect" presStyleCnt="0"/>
      <dgm:spPr/>
    </dgm:pt>
    <dgm:pt modelId="{B8612E79-B655-412C-A76D-8896D73978E6}" type="pres">
      <dgm:prSet presAssocID="{A5962B4A-494B-42D1-8D15-AA2CA6ACFEF6}" presName="textRect" presStyleLbl="revTx" presStyleIdx="3" presStyleCnt="4">
        <dgm:presLayoutVars>
          <dgm:chMax val="1"/>
          <dgm:chPref val="1"/>
        </dgm:presLayoutVars>
      </dgm:prSet>
      <dgm:spPr/>
    </dgm:pt>
  </dgm:ptLst>
  <dgm:cxnLst>
    <dgm:cxn modelId="{C201891A-B657-4E08-A180-D1BEEB05753E}" srcId="{16D30172-851F-4D2E-AB09-5AC25D0BAC3B}" destId="{06825023-23D6-4856-8274-5CF31CD898EA}" srcOrd="1" destOrd="0" parTransId="{4EC679FD-4B21-4A58-BF80-6B2B8D41ABD1}" sibTransId="{7D425280-F4C6-4DE0-88DB-2ED72D568AC6}"/>
    <dgm:cxn modelId="{E289B76C-5E34-4CAA-8745-33281BF6602C}" type="presOf" srcId="{06825023-23D6-4856-8274-5CF31CD898EA}" destId="{DF61C840-B4CC-409E-8CDB-111C3E1BEEF5}" srcOrd="0" destOrd="0" presId="urn:microsoft.com/office/officeart/2018/2/layout/IconLabelList"/>
    <dgm:cxn modelId="{C1CBC470-A48C-4706-914C-B0B0407EFB17}" type="presOf" srcId="{72856025-6740-4F50-8473-2EF30AF2571F}" destId="{5B21D3BE-FF75-4128-80F7-7B3BC0942C27}" srcOrd="0" destOrd="0" presId="urn:microsoft.com/office/officeart/2018/2/layout/IconLabelList"/>
    <dgm:cxn modelId="{2CF80A82-B119-4916-8491-1650D5414FA9}" srcId="{16D30172-851F-4D2E-AB09-5AC25D0BAC3B}" destId="{59847D24-75E8-4312-88C9-E5C95B43522A}" srcOrd="2" destOrd="0" parTransId="{657A0CDD-8863-4DE6-A292-816429F201A6}" sibTransId="{8DD8B3BB-D00A-442C-95B8-2ACB6012A3F1}"/>
    <dgm:cxn modelId="{923D3096-C9B8-4989-8208-F143A43CFA8B}" type="presOf" srcId="{16D30172-851F-4D2E-AB09-5AC25D0BAC3B}" destId="{146EFB79-5313-43DB-ADDD-070ED6517C11}" srcOrd="0" destOrd="0" presId="urn:microsoft.com/office/officeart/2018/2/layout/IconLabelList"/>
    <dgm:cxn modelId="{821EBBA1-E050-4637-9D6A-E6DD15A67214}" srcId="{16D30172-851F-4D2E-AB09-5AC25D0BAC3B}" destId="{72856025-6740-4F50-8473-2EF30AF2571F}" srcOrd="0" destOrd="0" parTransId="{D048643B-E90F-4E66-8FC7-647301181E2A}" sibTransId="{086FB14C-49BB-498F-BF97-D77074894616}"/>
    <dgm:cxn modelId="{C88736B9-0F7B-4B0A-8A2B-A26B1EA6CC5F}" srcId="{16D30172-851F-4D2E-AB09-5AC25D0BAC3B}" destId="{A5962B4A-494B-42D1-8D15-AA2CA6ACFEF6}" srcOrd="3" destOrd="0" parTransId="{CA4F45E3-B2A6-4370-BAF3-D39EED6E7F50}" sibTransId="{32214041-8F3E-47E9-B881-9A19928ED4A7}"/>
    <dgm:cxn modelId="{EE6AF6BF-92EE-4BD3-AAD8-16505D8C8138}" type="presOf" srcId="{59847D24-75E8-4312-88C9-E5C95B43522A}" destId="{0B0EB05D-74DD-485C-B330-AE747291720D}" srcOrd="0" destOrd="0" presId="urn:microsoft.com/office/officeart/2018/2/layout/IconLabelList"/>
    <dgm:cxn modelId="{468EBDF2-37AE-4B94-B7A9-F8365D5DD61A}" type="presOf" srcId="{A5962B4A-494B-42D1-8D15-AA2CA6ACFEF6}" destId="{B8612E79-B655-412C-A76D-8896D73978E6}" srcOrd="0" destOrd="0" presId="urn:microsoft.com/office/officeart/2018/2/layout/IconLabelList"/>
    <dgm:cxn modelId="{4BED3E51-9830-4BE0-87D6-E1E98A850378}" type="presParOf" srcId="{146EFB79-5313-43DB-ADDD-070ED6517C11}" destId="{2273FE19-8517-40EE-AF45-6C62D7655ADF}" srcOrd="0" destOrd="0" presId="urn:microsoft.com/office/officeart/2018/2/layout/IconLabelList"/>
    <dgm:cxn modelId="{AA23F579-8ED4-4D49-8B6E-ED4C0A39AFE7}" type="presParOf" srcId="{2273FE19-8517-40EE-AF45-6C62D7655ADF}" destId="{F26045BC-A8BA-4C9A-9F93-454E73CA6AC3}" srcOrd="0" destOrd="0" presId="urn:microsoft.com/office/officeart/2018/2/layout/IconLabelList"/>
    <dgm:cxn modelId="{8B93AD35-86A0-40A1-96AC-26FED055AE8C}" type="presParOf" srcId="{2273FE19-8517-40EE-AF45-6C62D7655ADF}" destId="{732B485B-4F82-4D5F-9B8A-B578137368D3}" srcOrd="1" destOrd="0" presId="urn:microsoft.com/office/officeart/2018/2/layout/IconLabelList"/>
    <dgm:cxn modelId="{2A9ACE23-D739-4195-A41F-5957A11F3B23}" type="presParOf" srcId="{2273FE19-8517-40EE-AF45-6C62D7655ADF}" destId="{5B21D3BE-FF75-4128-80F7-7B3BC0942C27}" srcOrd="2" destOrd="0" presId="urn:microsoft.com/office/officeart/2018/2/layout/IconLabelList"/>
    <dgm:cxn modelId="{7A65BB3F-782E-4787-8BE0-22A3541C396E}" type="presParOf" srcId="{146EFB79-5313-43DB-ADDD-070ED6517C11}" destId="{73D01221-3E22-4A8F-93EE-750E253F2298}" srcOrd="1" destOrd="0" presId="urn:microsoft.com/office/officeart/2018/2/layout/IconLabelList"/>
    <dgm:cxn modelId="{3BE48E98-7586-4774-9CE4-E4AAFE85D35D}" type="presParOf" srcId="{146EFB79-5313-43DB-ADDD-070ED6517C11}" destId="{03064A67-2E57-48B1-9D5B-AAEAA483C857}" srcOrd="2" destOrd="0" presId="urn:microsoft.com/office/officeart/2018/2/layout/IconLabelList"/>
    <dgm:cxn modelId="{E49254DC-1318-4BCA-A84D-252FBFF84DE1}" type="presParOf" srcId="{03064A67-2E57-48B1-9D5B-AAEAA483C857}" destId="{01A89992-C09E-44B8-B067-F841743AB366}" srcOrd="0" destOrd="0" presId="urn:microsoft.com/office/officeart/2018/2/layout/IconLabelList"/>
    <dgm:cxn modelId="{AF586CBE-7C43-48B5-B7C7-38FFC8CFCE12}" type="presParOf" srcId="{03064A67-2E57-48B1-9D5B-AAEAA483C857}" destId="{36702EBF-C2A1-47E1-927E-304088DBF17E}" srcOrd="1" destOrd="0" presId="urn:microsoft.com/office/officeart/2018/2/layout/IconLabelList"/>
    <dgm:cxn modelId="{EBB55F26-E95C-427C-A905-44845F7775E6}" type="presParOf" srcId="{03064A67-2E57-48B1-9D5B-AAEAA483C857}" destId="{DF61C840-B4CC-409E-8CDB-111C3E1BEEF5}" srcOrd="2" destOrd="0" presId="urn:microsoft.com/office/officeart/2018/2/layout/IconLabelList"/>
    <dgm:cxn modelId="{602797CA-A3FC-468F-89A2-4B5727E381FA}" type="presParOf" srcId="{146EFB79-5313-43DB-ADDD-070ED6517C11}" destId="{588FFA6C-C73B-4205-8F4E-6089B80452B4}" srcOrd="3" destOrd="0" presId="urn:microsoft.com/office/officeart/2018/2/layout/IconLabelList"/>
    <dgm:cxn modelId="{F7A2375E-11B4-48C2-91D9-A69269DF055E}" type="presParOf" srcId="{146EFB79-5313-43DB-ADDD-070ED6517C11}" destId="{9B27E396-D037-4937-9447-5C7EF36EF1FD}" srcOrd="4" destOrd="0" presId="urn:microsoft.com/office/officeart/2018/2/layout/IconLabelList"/>
    <dgm:cxn modelId="{875D4E7F-FA56-4C2A-8C9D-07B9E9597EA0}" type="presParOf" srcId="{9B27E396-D037-4937-9447-5C7EF36EF1FD}" destId="{277B5E49-5993-48FD-995D-5A7E55E68E48}" srcOrd="0" destOrd="0" presId="urn:microsoft.com/office/officeart/2018/2/layout/IconLabelList"/>
    <dgm:cxn modelId="{106B63A1-6933-4E71-8FCE-F7F772E3FC49}" type="presParOf" srcId="{9B27E396-D037-4937-9447-5C7EF36EF1FD}" destId="{9CCC391C-AF74-4AE8-9952-4A6C6DA820B1}" srcOrd="1" destOrd="0" presId="urn:microsoft.com/office/officeart/2018/2/layout/IconLabelList"/>
    <dgm:cxn modelId="{0F8D2048-0719-4708-B04D-E4790C4EB19D}" type="presParOf" srcId="{9B27E396-D037-4937-9447-5C7EF36EF1FD}" destId="{0B0EB05D-74DD-485C-B330-AE747291720D}" srcOrd="2" destOrd="0" presId="urn:microsoft.com/office/officeart/2018/2/layout/IconLabelList"/>
    <dgm:cxn modelId="{4AD63E4E-0E2D-4E80-A03A-7E72E56AC2BC}" type="presParOf" srcId="{146EFB79-5313-43DB-ADDD-070ED6517C11}" destId="{F34135B5-41BC-48B0-874B-2BE9CCF46D86}" srcOrd="5" destOrd="0" presId="urn:microsoft.com/office/officeart/2018/2/layout/IconLabelList"/>
    <dgm:cxn modelId="{3F748A79-E45B-4740-8198-43C76C1726BC}" type="presParOf" srcId="{146EFB79-5313-43DB-ADDD-070ED6517C11}" destId="{61FCA7E3-9877-4ECA-A0E8-03CE626EACEC}" srcOrd="6" destOrd="0" presId="urn:microsoft.com/office/officeart/2018/2/layout/IconLabelList"/>
    <dgm:cxn modelId="{4204B4C6-0425-4986-95D0-F47D2BE4555B}" type="presParOf" srcId="{61FCA7E3-9877-4ECA-A0E8-03CE626EACEC}" destId="{396376A8-9E21-4252-A26B-718B394150F5}" srcOrd="0" destOrd="0" presId="urn:microsoft.com/office/officeart/2018/2/layout/IconLabelList"/>
    <dgm:cxn modelId="{D26FF2F4-D4FE-49C4-AC28-6D74E6EE15C2}" type="presParOf" srcId="{61FCA7E3-9877-4ECA-A0E8-03CE626EACEC}" destId="{81EC7CCC-934D-4043-A233-20152C4C067C}" srcOrd="1" destOrd="0" presId="urn:microsoft.com/office/officeart/2018/2/layout/IconLabelList"/>
    <dgm:cxn modelId="{1FA6C148-C495-41FE-AD77-78F112F2DB19}" type="presParOf" srcId="{61FCA7E3-9877-4ECA-A0E8-03CE626EACEC}" destId="{B8612E79-B655-412C-A76D-8896D73978E6}"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D30172-851F-4D2E-AB09-5AC25D0BAC3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2856025-6740-4F50-8473-2EF30AF2571F}">
      <dgm:prSet/>
      <dgm:spPr/>
      <dgm:t>
        <a:bodyPr/>
        <a:lstStyle/>
        <a:p>
          <a:r>
            <a:rPr lang="en-US" b="0" dirty="0"/>
            <a:t>Executive Summary</a:t>
          </a:r>
        </a:p>
      </dgm:t>
    </dgm:pt>
    <dgm:pt modelId="{D048643B-E90F-4E66-8FC7-647301181E2A}" type="parTrans" cxnId="{821EBBA1-E050-4637-9D6A-E6DD15A67214}">
      <dgm:prSet/>
      <dgm:spPr/>
      <dgm:t>
        <a:bodyPr/>
        <a:lstStyle/>
        <a:p>
          <a:endParaRPr lang="en-US"/>
        </a:p>
      </dgm:t>
    </dgm:pt>
    <dgm:pt modelId="{086FB14C-49BB-498F-BF97-D77074894616}" type="sibTrans" cxnId="{821EBBA1-E050-4637-9D6A-E6DD15A67214}">
      <dgm:prSet/>
      <dgm:spPr/>
      <dgm:t>
        <a:bodyPr/>
        <a:lstStyle/>
        <a:p>
          <a:endParaRPr lang="en-US"/>
        </a:p>
      </dgm:t>
    </dgm:pt>
    <dgm:pt modelId="{06825023-23D6-4856-8274-5CF31CD898EA}">
      <dgm:prSet/>
      <dgm:spPr/>
      <dgm:t>
        <a:bodyPr/>
        <a:lstStyle/>
        <a:p>
          <a:r>
            <a:rPr lang="en-US"/>
            <a:t>Findings</a:t>
          </a:r>
        </a:p>
      </dgm:t>
    </dgm:pt>
    <dgm:pt modelId="{4EC679FD-4B21-4A58-BF80-6B2B8D41ABD1}" type="parTrans" cxnId="{C201891A-B657-4E08-A180-D1BEEB05753E}">
      <dgm:prSet/>
      <dgm:spPr/>
      <dgm:t>
        <a:bodyPr/>
        <a:lstStyle/>
        <a:p>
          <a:endParaRPr lang="en-US"/>
        </a:p>
      </dgm:t>
    </dgm:pt>
    <dgm:pt modelId="{7D425280-F4C6-4DE0-88DB-2ED72D568AC6}" type="sibTrans" cxnId="{C201891A-B657-4E08-A180-D1BEEB05753E}">
      <dgm:prSet/>
      <dgm:spPr/>
      <dgm:t>
        <a:bodyPr/>
        <a:lstStyle/>
        <a:p>
          <a:endParaRPr lang="en-US"/>
        </a:p>
      </dgm:t>
    </dgm:pt>
    <dgm:pt modelId="{59847D24-75E8-4312-88C9-E5C95B43522A}">
      <dgm:prSet/>
      <dgm:spPr/>
      <dgm:t>
        <a:bodyPr/>
        <a:lstStyle/>
        <a:p>
          <a:r>
            <a:rPr lang="en-US" b="0" dirty="0"/>
            <a:t>Next Steps</a:t>
          </a:r>
        </a:p>
      </dgm:t>
    </dgm:pt>
    <dgm:pt modelId="{657A0CDD-8863-4DE6-A292-816429F201A6}" type="parTrans" cxnId="{2CF80A82-B119-4916-8491-1650D5414FA9}">
      <dgm:prSet/>
      <dgm:spPr/>
      <dgm:t>
        <a:bodyPr/>
        <a:lstStyle/>
        <a:p>
          <a:endParaRPr lang="en-US"/>
        </a:p>
      </dgm:t>
    </dgm:pt>
    <dgm:pt modelId="{8DD8B3BB-D00A-442C-95B8-2ACB6012A3F1}" type="sibTrans" cxnId="{2CF80A82-B119-4916-8491-1650D5414FA9}">
      <dgm:prSet/>
      <dgm:spPr/>
      <dgm:t>
        <a:bodyPr/>
        <a:lstStyle/>
        <a:p>
          <a:endParaRPr lang="en-US"/>
        </a:p>
      </dgm:t>
    </dgm:pt>
    <dgm:pt modelId="{A5962B4A-494B-42D1-8D15-AA2CA6ACFEF6}">
      <dgm:prSet/>
      <dgm:spPr/>
      <dgm:t>
        <a:bodyPr/>
        <a:lstStyle/>
        <a:p>
          <a:r>
            <a:rPr lang="en-US" b="1" dirty="0"/>
            <a:t>Appendix</a:t>
          </a:r>
        </a:p>
      </dgm:t>
    </dgm:pt>
    <dgm:pt modelId="{CA4F45E3-B2A6-4370-BAF3-D39EED6E7F50}" type="parTrans" cxnId="{C88736B9-0F7B-4B0A-8A2B-A26B1EA6CC5F}">
      <dgm:prSet/>
      <dgm:spPr/>
      <dgm:t>
        <a:bodyPr/>
        <a:lstStyle/>
        <a:p>
          <a:endParaRPr lang="en-US"/>
        </a:p>
      </dgm:t>
    </dgm:pt>
    <dgm:pt modelId="{32214041-8F3E-47E9-B881-9A19928ED4A7}" type="sibTrans" cxnId="{C88736B9-0F7B-4B0A-8A2B-A26B1EA6CC5F}">
      <dgm:prSet/>
      <dgm:spPr/>
      <dgm:t>
        <a:bodyPr/>
        <a:lstStyle/>
        <a:p>
          <a:endParaRPr lang="en-US"/>
        </a:p>
      </dgm:t>
    </dgm:pt>
    <dgm:pt modelId="{146EFB79-5313-43DB-ADDD-070ED6517C11}" type="pres">
      <dgm:prSet presAssocID="{16D30172-851F-4D2E-AB09-5AC25D0BAC3B}" presName="root" presStyleCnt="0">
        <dgm:presLayoutVars>
          <dgm:dir/>
          <dgm:resizeHandles val="exact"/>
        </dgm:presLayoutVars>
      </dgm:prSet>
      <dgm:spPr/>
    </dgm:pt>
    <dgm:pt modelId="{2273FE19-8517-40EE-AF45-6C62D7655ADF}" type="pres">
      <dgm:prSet presAssocID="{72856025-6740-4F50-8473-2EF30AF2571F}" presName="compNode" presStyleCnt="0"/>
      <dgm:spPr/>
    </dgm:pt>
    <dgm:pt modelId="{F26045BC-A8BA-4C9A-9F93-454E73CA6AC3}" type="pres">
      <dgm:prSet presAssocID="{72856025-6740-4F50-8473-2EF30AF257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732B485B-4F82-4D5F-9B8A-B578137368D3}" type="pres">
      <dgm:prSet presAssocID="{72856025-6740-4F50-8473-2EF30AF2571F}" presName="spaceRect" presStyleCnt="0"/>
      <dgm:spPr/>
    </dgm:pt>
    <dgm:pt modelId="{5B21D3BE-FF75-4128-80F7-7B3BC0942C27}" type="pres">
      <dgm:prSet presAssocID="{72856025-6740-4F50-8473-2EF30AF2571F}" presName="textRect" presStyleLbl="revTx" presStyleIdx="0" presStyleCnt="4">
        <dgm:presLayoutVars>
          <dgm:chMax val="1"/>
          <dgm:chPref val="1"/>
        </dgm:presLayoutVars>
      </dgm:prSet>
      <dgm:spPr/>
    </dgm:pt>
    <dgm:pt modelId="{73D01221-3E22-4A8F-93EE-750E253F2298}" type="pres">
      <dgm:prSet presAssocID="{086FB14C-49BB-498F-BF97-D77074894616}" presName="sibTrans" presStyleCnt="0"/>
      <dgm:spPr/>
    </dgm:pt>
    <dgm:pt modelId="{03064A67-2E57-48B1-9D5B-AAEAA483C857}" type="pres">
      <dgm:prSet presAssocID="{06825023-23D6-4856-8274-5CF31CD898EA}" presName="compNode" presStyleCnt="0"/>
      <dgm:spPr/>
    </dgm:pt>
    <dgm:pt modelId="{01A89992-C09E-44B8-B067-F841743AB366}" type="pres">
      <dgm:prSet presAssocID="{06825023-23D6-4856-8274-5CF31CD898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6702EBF-C2A1-47E1-927E-304088DBF17E}" type="pres">
      <dgm:prSet presAssocID="{06825023-23D6-4856-8274-5CF31CD898EA}" presName="spaceRect" presStyleCnt="0"/>
      <dgm:spPr/>
    </dgm:pt>
    <dgm:pt modelId="{DF61C840-B4CC-409E-8CDB-111C3E1BEEF5}" type="pres">
      <dgm:prSet presAssocID="{06825023-23D6-4856-8274-5CF31CD898EA}" presName="textRect" presStyleLbl="revTx" presStyleIdx="1" presStyleCnt="4">
        <dgm:presLayoutVars>
          <dgm:chMax val="1"/>
          <dgm:chPref val="1"/>
        </dgm:presLayoutVars>
      </dgm:prSet>
      <dgm:spPr/>
    </dgm:pt>
    <dgm:pt modelId="{588FFA6C-C73B-4205-8F4E-6089B80452B4}" type="pres">
      <dgm:prSet presAssocID="{7D425280-F4C6-4DE0-88DB-2ED72D568AC6}" presName="sibTrans" presStyleCnt="0"/>
      <dgm:spPr/>
    </dgm:pt>
    <dgm:pt modelId="{9B27E396-D037-4937-9447-5C7EF36EF1FD}" type="pres">
      <dgm:prSet presAssocID="{59847D24-75E8-4312-88C9-E5C95B43522A}" presName="compNode" presStyleCnt="0"/>
      <dgm:spPr/>
    </dgm:pt>
    <dgm:pt modelId="{277B5E49-5993-48FD-995D-5A7E55E68E48}" type="pres">
      <dgm:prSet presAssocID="{59847D24-75E8-4312-88C9-E5C95B4352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otprints"/>
        </a:ext>
      </dgm:extLst>
    </dgm:pt>
    <dgm:pt modelId="{9CCC391C-AF74-4AE8-9952-4A6C6DA820B1}" type="pres">
      <dgm:prSet presAssocID="{59847D24-75E8-4312-88C9-E5C95B43522A}" presName="spaceRect" presStyleCnt="0"/>
      <dgm:spPr/>
    </dgm:pt>
    <dgm:pt modelId="{0B0EB05D-74DD-485C-B330-AE747291720D}" type="pres">
      <dgm:prSet presAssocID="{59847D24-75E8-4312-88C9-E5C95B43522A}" presName="textRect" presStyleLbl="revTx" presStyleIdx="2" presStyleCnt="4">
        <dgm:presLayoutVars>
          <dgm:chMax val="1"/>
          <dgm:chPref val="1"/>
        </dgm:presLayoutVars>
      </dgm:prSet>
      <dgm:spPr/>
    </dgm:pt>
    <dgm:pt modelId="{F34135B5-41BC-48B0-874B-2BE9CCF46D86}" type="pres">
      <dgm:prSet presAssocID="{8DD8B3BB-D00A-442C-95B8-2ACB6012A3F1}" presName="sibTrans" presStyleCnt="0"/>
      <dgm:spPr/>
    </dgm:pt>
    <dgm:pt modelId="{61FCA7E3-9877-4ECA-A0E8-03CE626EACEC}" type="pres">
      <dgm:prSet presAssocID="{A5962B4A-494B-42D1-8D15-AA2CA6ACFEF6}" presName="compNode" presStyleCnt="0"/>
      <dgm:spPr/>
    </dgm:pt>
    <dgm:pt modelId="{396376A8-9E21-4252-A26B-718B394150F5}" type="pres">
      <dgm:prSet presAssocID="{A5962B4A-494B-42D1-8D15-AA2CA6ACFE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bbon"/>
        </a:ext>
      </dgm:extLst>
    </dgm:pt>
    <dgm:pt modelId="{81EC7CCC-934D-4043-A233-20152C4C067C}" type="pres">
      <dgm:prSet presAssocID="{A5962B4A-494B-42D1-8D15-AA2CA6ACFEF6}" presName="spaceRect" presStyleCnt="0"/>
      <dgm:spPr/>
    </dgm:pt>
    <dgm:pt modelId="{B8612E79-B655-412C-A76D-8896D73978E6}" type="pres">
      <dgm:prSet presAssocID="{A5962B4A-494B-42D1-8D15-AA2CA6ACFEF6}" presName="textRect" presStyleLbl="revTx" presStyleIdx="3" presStyleCnt="4">
        <dgm:presLayoutVars>
          <dgm:chMax val="1"/>
          <dgm:chPref val="1"/>
        </dgm:presLayoutVars>
      </dgm:prSet>
      <dgm:spPr/>
    </dgm:pt>
  </dgm:ptLst>
  <dgm:cxnLst>
    <dgm:cxn modelId="{C201891A-B657-4E08-A180-D1BEEB05753E}" srcId="{16D30172-851F-4D2E-AB09-5AC25D0BAC3B}" destId="{06825023-23D6-4856-8274-5CF31CD898EA}" srcOrd="1" destOrd="0" parTransId="{4EC679FD-4B21-4A58-BF80-6B2B8D41ABD1}" sibTransId="{7D425280-F4C6-4DE0-88DB-2ED72D568AC6}"/>
    <dgm:cxn modelId="{E289B76C-5E34-4CAA-8745-33281BF6602C}" type="presOf" srcId="{06825023-23D6-4856-8274-5CF31CD898EA}" destId="{DF61C840-B4CC-409E-8CDB-111C3E1BEEF5}" srcOrd="0" destOrd="0" presId="urn:microsoft.com/office/officeart/2018/2/layout/IconLabelList"/>
    <dgm:cxn modelId="{C1CBC470-A48C-4706-914C-B0B0407EFB17}" type="presOf" srcId="{72856025-6740-4F50-8473-2EF30AF2571F}" destId="{5B21D3BE-FF75-4128-80F7-7B3BC0942C27}" srcOrd="0" destOrd="0" presId="urn:microsoft.com/office/officeart/2018/2/layout/IconLabelList"/>
    <dgm:cxn modelId="{2CF80A82-B119-4916-8491-1650D5414FA9}" srcId="{16D30172-851F-4D2E-AB09-5AC25D0BAC3B}" destId="{59847D24-75E8-4312-88C9-E5C95B43522A}" srcOrd="2" destOrd="0" parTransId="{657A0CDD-8863-4DE6-A292-816429F201A6}" sibTransId="{8DD8B3BB-D00A-442C-95B8-2ACB6012A3F1}"/>
    <dgm:cxn modelId="{923D3096-C9B8-4989-8208-F143A43CFA8B}" type="presOf" srcId="{16D30172-851F-4D2E-AB09-5AC25D0BAC3B}" destId="{146EFB79-5313-43DB-ADDD-070ED6517C11}" srcOrd="0" destOrd="0" presId="urn:microsoft.com/office/officeart/2018/2/layout/IconLabelList"/>
    <dgm:cxn modelId="{821EBBA1-E050-4637-9D6A-E6DD15A67214}" srcId="{16D30172-851F-4D2E-AB09-5AC25D0BAC3B}" destId="{72856025-6740-4F50-8473-2EF30AF2571F}" srcOrd="0" destOrd="0" parTransId="{D048643B-E90F-4E66-8FC7-647301181E2A}" sibTransId="{086FB14C-49BB-498F-BF97-D77074894616}"/>
    <dgm:cxn modelId="{C88736B9-0F7B-4B0A-8A2B-A26B1EA6CC5F}" srcId="{16D30172-851F-4D2E-AB09-5AC25D0BAC3B}" destId="{A5962B4A-494B-42D1-8D15-AA2CA6ACFEF6}" srcOrd="3" destOrd="0" parTransId="{CA4F45E3-B2A6-4370-BAF3-D39EED6E7F50}" sibTransId="{32214041-8F3E-47E9-B881-9A19928ED4A7}"/>
    <dgm:cxn modelId="{EE6AF6BF-92EE-4BD3-AAD8-16505D8C8138}" type="presOf" srcId="{59847D24-75E8-4312-88C9-E5C95B43522A}" destId="{0B0EB05D-74DD-485C-B330-AE747291720D}" srcOrd="0" destOrd="0" presId="urn:microsoft.com/office/officeart/2018/2/layout/IconLabelList"/>
    <dgm:cxn modelId="{468EBDF2-37AE-4B94-B7A9-F8365D5DD61A}" type="presOf" srcId="{A5962B4A-494B-42D1-8D15-AA2CA6ACFEF6}" destId="{B8612E79-B655-412C-A76D-8896D73978E6}" srcOrd="0" destOrd="0" presId="urn:microsoft.com/office/officeart/2018/2/layout/IconLabelList"/>
    <dgm:cxn modelId="{4BED3E51-9830-4BE0-87D6-E1E98A850378}" type="presParOf" srcId="{146EFB79-5313-43DB-ADDD-070ED6517C11}" destId="{2273FE19-8517-40EE-AF45-6C62D7655ADF}" srcOrd="0" destOrd="0" presId="urn:microsoft.com/office/officeart/2018/2/layout/IconLabelList"/>
    <dgm:cxn modelId="{AA23F579-8ED4-4D49-8B6E-ED4C0A39AFE7}" type="presParOf" srcId="{2273FE19-8517-40EE-AF45-6C62D7655ADF}" destId="{F26045BC-A8BA-4C9A-9F93-454E73CA6AC3}" srcOrd="0" destOrd="0" presId="urn:microsoft.com/office/officeart/2018/2/layout/IconLabelList"/>
    <dgm:cxn modelId="{8B93AD35-86A0-40A1-96AC-26FED055AE8C}" type="presParOf" srcId="{2273FE19-8517-40EE-AF45-6C62D7655ADF}" destId="{732B485B-4F82-4D5F-9B8A-B578137368D3}" srcOrd="1" destOrd="0" presId="urn:microsoft.com/office/officeart/2018/2/layout/IconLabelList"/>
    <dgm:cxn modelId="{2A9ACE23-D739-4195-A41F-5957A11F3B23}" type="presParOf" srcId="{2273FE19-8517-40EE-AF45-6C62D7655ADF}" destId="{5B21D3BE-FF75-4128-80F7-7B3BC0942C27}" srcOrd="2" destOrd="0" presId="urn:microsoft.com/office/officeart/2018/2/layout/IconLabelList"/>
    <dgm:cxn modelId="{7A65BB3F-782E-4787-8BE0-22A3541C396E}" type="presParOf" srcId="{146EFB79-5313-43DB-ADDD-070ED6517C11}" destId="{73D01221-3E22-4A8F-93EE-750E253F2298}" srcOrd="1" destOrd="0" presId="urn:microsoft.com/office/officeart/2018/2/layout/IconLabelList"/>
    <dgm:cxn modelId="{3BE48E98-7586-4774-9CE4-E4AAFE85D35D}" type="presParOf" srcId="{146EFB79-5313-43DB-ADDD-070ED6517C11}" destId="{03064A67-2E57-48B1-9D5B-AAEAA483C857}" srcOrd="2" destOrd="0" presId="urn:microsoft.com/office/officeart/2018/2/layout/IconLabelList"/>
    <dgm:cxn modelId="{E49254DC-1318-4BCA-A84D-252FBFF84DE1}" type="presParOf" srcId="{03064A67-2E57-48B1-9D5B-AAEAA483C857}" destId="{01A89992-C09E-44B8-B067-F841743AB366}" srcOrd="0" destOrd="0" presId="urn:microsoft.com/office/officeart/2018/2/layout/IconLabelList"/>
    <dgm:cxn modelId="{AF586CBE-7C43-48B5-B7C7-38FFC8CFCE12}" type="presParOf" srcId="{03064A67-2E57-48B1-9D5B-AAEAA483C857}" destId="{36702EBF-C2A1-47E1-927E-304088DBF17E}" srcOrd="1" destOrd="0" presId="urn:microsoft.com/office/officeart/2018/2/layout/IconLabelList"/>
    <dgm:cxn modelId="{EBB55F26-E95C-427C-A905-44845F7775E6}" type="presParOf" srcId="{03064A67-2E57-48B1-9D5B-AAEAA483C857}" destId="{DF61C840-B4CC-409E-8CDB-111C3E1BEEF5}" srcOrd="2" destOrd="0" presId="urn:microsoft.com/office/officeart/2018/2/layout/IconLabelList"/>
    <dgm:cxn modelId="{602797CA-A3FC-468F-89A2-4B5727E381FA}" type="presParOf" srcId="{146EFB79-5313-43DB-ADDD-070ED6517C11}" destId="{588FFA6C-C73B-4205-8F4E-6089B80452B4}" srcOrd="3" destOrd="0" presId="urn:microsoft.com/office/officeart/2018/2/layout/IconLabelList"/>
    <dgm:cxn modelId="{F7A2375E-11B4-48C2-91D9-A69269DF055E}" type="presParOf" srcId="{146EFB79-5313-43DB-ADDD-070ED6517C11}" destId="{9B27E396-D037-4937-9447-5C7EF36EF1FD}" srcOrd="4" destOrd="0" presId="urn:microsoft.com/office/officeart/2018/2/layout/IconLabelList"/>
    <dgm:cxn modelId="{875D4E7F-FA56-4C2A-8C9D-07B9E9597EA0}" type="presParOf" srcId="{9B27E396-D037-4937-9447-5C7EF36EF1FD}" destId="{277B5E49-5993-48FD-995D-5A7E55E68E48}" srcOrd="0" destOrd="0" presId="urn:microsoft.com/office/officeart/2018/2/layout/IconLabelList"/>
    <dgm:cxn modelId="{106B63A1-6933-4E71-8FCE-F7F772E3FC49}" type="presParOf" srcId="{9B27E396-D037-4937-9447-5C7EF36EF1FD}" destId="{9CCC391C-AF74-4AE8-9952-4A6C6DA820B1}" srcOrd="1" destOrd="0" presId="urn:microsoft.com/office/officeart/2018/2/layout/IconLabelList"/>
    <dgm:cxn modelId="{0F8D2048-0719-4708-B04D-E4790C4EB19D}" type="presParOf" srcId="{9B27E396-D037-4937-9447-5C7EF36EF1FD}" destId="{0B0EB05D-74DD-485C-B330-AE747291720D}" srcOrd="2" destOrd="0" presId="urn:microsoft.com/office/officeart/2018/2/layout/IconLabelList"/>
    <dgm:cxn modelId="{4AD63E4E-0E2D-4E80-A03A-7E72E56AC2BC}" type="presParOf" srcId="{146EFB79-5313-43DB-ADDD-070ED6517C11}" destId="{F34135B5-41BC-48B0-874B-2BE9CCF46D86}" srcOrd="5" destOrd="0" presId="urn:microsoft.com/office/officeart/2018/2/layout/IconLabelList"/>
    <dgm:cxn modelId="{3F748A79-E45B-4740-8198-43C76C1726BC}" type="presParOf" srcId="{146EFB79-5313-43DB-ADDD-070ED6517C11}" destId="{61FCA7E3-9877-4ECA-A0E8-03CE626EACEC}" srcOrd="6" destOrd="0" presId="urn:microsoft.com/office/officeart/2018/2/layout/IconLabelList"/>
    <dgm:cxn modelId="{4204B4C6-0425-4986-95D0-F47D2BE4555B}" type="presParOf" srcId="{61FCA7E3-9877-4ECA-A0E8-03CE626EACEC}" destId="{396376A8-9E21-4252-A26B-718B394150F5}" srcOrd="0" destOrd="0" presId="urn:microsoft.com/office/officeart/2018/2/layout/IconLabelList"/>
    <dgm:cxn modelId="{D26FF2F4-D4FE-49C4-AC28-6D74E6EE15C2}" type="presParOf" srcId="{61FCA7E3-9877-4ECA-A0E8-03CE626EACEC}" destId="{81EC7CCC-934D-4043-A233-20152C4C067C}" srcOrd="1" destOrd="0" presId="urn:microsoft.com/office/officeart/2018/2/layout/IconLabelList"/>
    <dgm:cxn modelId="{1FA6C148-C495-41FE-AD77-78F112F2DB19}" type="presParOf" srcId="{61FCA7E3-9877-4ECA-A0E8-03CE626EACEC}" destId="{B8612E79-B655-412C-A76D-8896D73978E6}"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045BC-A8BA-4C9A-9F93-454E73CA6AC3}">
      <dsp:nvSpPr>
        <dsp:cNvPr id="0" name=""/>
        <dsp:cNvSpPr/>
      </dsp:nvSpPr>
      <dsp:spPr>
        <a:xfrm>
          <a:off x="739962" y="697640"/>
          <a:ext cx="919749" cy="919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21D3BE-FF75-4128-80F7-7B3BC0942C27}">
      <dsp:nvSpPr>
        <dsp:cNvPr id="0" name=""/>
        <dsp:cNvSpPr/>
      </dsp:nvSpPr>
      <dsp:spPr>
        <a:xfrm>
          <a:off x="177893"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kern="1200" dirty="0"/>
            <a:t>Executive Summary</a:t>
          </a:r>
        </a:p>
      </dsp:txBody>
      <dsp:txXfrm>
        <a:off x="177893" y="1906853"/>
        <a:ext cx="2043886" cy="720000"/>
      </dsp:txXfrm>
    </dsp:sp>
    <dsp:sp modelId="{01A89992-C09E-44B8-B067-F841743AB366}">
      <dsp:nvSpPr>
        <dsp:cNvPr id="0" name=""/>
        <dsp:cNvSpPr/>
      </dsp:nvSpPr>
      <dsp:spPr>
        <a:xfrm>
          <a:off x="3141529" y="697640"/>
          <a:ext cx="919749" cy="919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61C840-B4CC-409E-8CDB-111C3E1BEEF5}">
      <dsp:nvSpPr>
        <dsp:cNvPr id="0" name=""/>
        <dsp:cNvSpPr/>
      </dsp:nvSpPr>
      <dsp:spPr>
        <a:xfrm>
          <a:off x="2579460"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1" kern="1200" dirty="0"/>
            <a:t>Findings</a:t>
          </a:r>
        </a:p>
      </dsp:txBody>
      <dsp:txXfrm>
        <a:off x="2579460" y="1906853"/>
        <a:ext cx="2043886" cy="720000"/>
      </dsp:txXfrm>
    </dsp:sp>
    <dsp:sp modelId="{277B5E49-5993-48FD-995D-5A7E55E68E48}">
      <dsp:nvSpPr>
        <dsp:cNvPr id="0" name=""/>
        <dsp:cNvSpPr/>
      </dsp:nvSpPr>
      <dsp:spPr>
        <a:xfrm>
          <a:off x="5543096" y="697640"/>
          <a:ext cx="919749" cy="919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0EB05D-74DD-485C-B330-AE747291720D}">
      <dsp:nvSpPr>
        <dsp:cNvPr id="0" name=""/>
        <dsp:cNvSpPr/>
      </dsp:nvSpPr>
      <dsp:spPr>
        <a:xfrm>
          <a:off x="4981027"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a:t>Next Steps</a:t>
          </a:r>
        </a:p>
      </dsp:txBody>
      <dsp:txXfrm>
        <a:off x="4981027" y="1906853"/>
        <a:ext cx="2043886" cy="720000"/>
      </dsp:txXfrm>
    </dsp:sp>
    <dsp:sp modelId="{396376A8-9E21-4252-A26B-718B394150F5}">
      <dsp:nvSpPr>
        <dsp:cNvPr id="0" name=""/>
        <dsp:cNvSpPr/>
      </dsp:nvSpPr>
      <dsp:spPr>
        <a:xfrm>
          <a:off x="7944663" y="697640"/>
          <a:ext cx="919749" cy="9197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612E79-B655-412C-A76D-8896D73978E6}">
      <dsp:nvSpPr>
        <dsp:cNvPr id="0" name=""/>
        <dsp:cNvSpPr/>
      </dsp:nvSpPr>
      <dsp:spPr>
        <a:xfrm>
          <a:off x="7382594"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dirty="0"/>
            <a:t>Appendix</a:t>
          </a:r>
        </a:p>
      </dsp:txBody>
      <dsp:txXfrm>
        <a:off x="7382594" y="1906853"/>
        <a:ext cx="2043886"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045BC-A8BA-4C9A-9F93-454E73CA6AC3}">
      <dsp:nvSpPr>
        <dsp:cNvPr id="0" name=""/>
        <dsp:cNvSpPr/>
      </dsp:nvSpPr>
      <dsp:spPr>
        <a:xfrm>
          <a:off x="739962" y="697640"/>
          <a:ext cx="919749" cy="919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21D3BE-FF75-4128-80F7-7B3BC0942C27}">
      <dsp:nvSpPr>
        <dsp:cNvPr id="0" name=""/>
        <dsp:cNvSpPr/>
      </dsp:nvSpPr>
      <dsp:spPr>
        <a:xfrm>
          <a:off x="177893"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1" kern="1200"/>
            <a:t>Executive Summary</a:t>
          </a:r>
          <a:endParaRPr lang="en-US" sz="2700" kern="1200"/>
        </a:p>
      </dsp:txBody>
      <dsp:txXfrm>
        <a:off x="177893" y="1906853"/>
        <a:ext cx="2043886" cy="720000"/>
      </dsp:txXfrm>
    </dsp:sp>
    <dsp:sp modelId="{01A89992-C09E-44B8-B067-F841743AB366}">
      <dsp:nvSpPr>
        <dsp:cNvPr id="0" name=""/>
        <dsp:cNvSpPr/>
      </dsp:nvSpPr>
      <dsp:spPr>
        <a:xfrm>
          <a:off x="3141529" y="697640"/>
          <a:ext cx="919749" cy="919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61C840-B4CC-409E-8CDB-111C3E1BEEF5}">
      <dsp:nvSpPr>
        <dsp:cNvPr id="0" name=""/>
        <dsp:cNvSpPr/>
      </dsp:nvSpPr>
      <dsp:spPr>
        <a:xfrm>
          <a:off x="2579460"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a:t>Findings</a:t>
          </a:r>
        </a:p>
      </dsp:txBody>
      <dsp:txXfrm>
        <a:off x="2579460" y="1906853"/>
        <a:ext cx="2043886" cy="720000"/>
      </dsp:txXfrm>
    </dsp:sp>
    <dsp:sp modelId="{277B5E49-5993-48FD-995D-5A7E55E68E48}">
      <dsp:nvSpPr>
        <dsp:cNvPr id="0" name=""/>
        <dsp:cNvSpPr/>
      </dsp:nvSpPr>
      <dsp:spPr>
        <a:xfrm>
          <a:off x="5543096" y="697640"/>
          <a:ext cx="919749" cy="919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0EB05D-74DD-485C-B330-AE747291720D}">
      <dsp:nvSpPr>
        <dsp:cNvPr id="0" name=""/>
        <dsp:cNvSpPr/>
      </dsp:nvSpPr>
      <dsp:spPr>
        <a:xfrm>
          <a:off x="4981027"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1" kern="1200" dirty="0"/>
            <a:t>Next Steps</a:t>
          </a:r>
        </a:p>
      </dsp:txBody>
      <dsp:txXfrm>
        <a:off x="4981027" y="1906853"/>
        <a:ext cx="2043886" cy="720000"/>
      </dsp:txXfrm>
    </dsp:sp>
    <dsp:sp modelId="{396376A8-9E21-4252-A26B-718B394150F5}">
      <dsp:nvSpPr>
        <dsp:cNvPr id="0" name=""/>
        <dsp:cNvSpPr/>
      </dsp:nvSpPr>
      <dsp:spPr>
        <a:xfrm>
          <a:off x="7944663" y="697640"/>
          <a:ext cx="919749" cy="9197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612E79-B655-412C-A76D-8896D73978E6}">
      <dsp:nvSpPr>
        <dsp:cNvPr id="0" name=""/>
        <dsp:cNvSpPr/>
      </dsp:nvSpPr>
      <dsp:spPr>
        <a:xfrm>
          <a:off x="7382594"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dirty="0"/>
            <a:t>Appendix</a:t>
          </a:r>
        </a:p>
      </dsp:txBody>
      <dsp:txXfrm>
        <a:off x="7382594" y="1906853"/>
        <a:ext cx="2043886"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045BC-A8BA-4C9A-9F93-454E73CA6AC3}">
      <dsp:nvSpPr>
        <dsp:cNvPr id="0" name=""/>
        <dsp:cNvSpPr/>
      </dsp:nvSpPr>
      <dsp:spPr>
        <a:xfrm>
          <a:off x="739962" y="697640"/>
          <a:ext cx="919749" cy="919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21D3BE-FF75-4128-80F7-7B3BC0942C27}">
      <dsp:nvSpPr>
        <dsp:cNvPr id="0" name=""/>
        <dsp:cNvSpPr/>
      </dsp:nvSpPr>
      <dsp:spPr>
        <a:xfrm>
          <a:off x="177893"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kern="1200" dirty="0"/>
            <a:t>Executive Summary</a:t>
          </a:r>
        </a:p>
      </dsp:txBody>
      <dsp:txXfrm>
        <a:off x="177893" y="1906853"/>
        <a:ext cx="2043886" cy="720000"/>
      </dsp:txXfrm>
    </dsp:sp>
    <dsp:sp modelId="{01A89992-C09E-44B8-B067-F841743AB366}">
      <dsp:nvSpPr>
        <dsp:cNvPr id="0" name=""/>
        <dsp:cNvSpPr/>
      </dsp:nvSpPr>
      <dsp:spPr>
        <a:xfrm>
          <a:off x="3141529" y="697640"/>
          <a:ext cx="919749" cy="919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61C840-B4CC-409E-8CDB-111C3E1BEEF5}">
      <dsp:nvSpPr>
        <dsp:cNvPr id="0" name=""/>
        <dsp:cNvSpPr/>
      </dsp:nvSpPr>
      <dsp:spPr>
        <a:xfrm>
          <a:off x="2579460"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a:t>Findings</a:t>
          </a:r>
        </a:p>
      </dsp:txBody>
      <dsp:txXfrm>
        <a:off x="2579460" y="1906853"/>
        <a:ext cx="2043886" cy="720000"/>
      </dsp:txXfrm>
    </dsp:sp>
    <dsp:sp modelId="{277B5E49-5993-48FD-995D-5A7E55E68E48}">
      <dsp:nvSpPr>
        <dsp:cNvPr id="0" name=""/>
        <dsp:cNvSpPr/>
      </dsp:nvSpPr>
      <dsp:spPr>
        <a:xfrm>
          <a:off x="5543096" y="697640"/>
          <a:ext cx="919749" cy="919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0EB05D-74DD-485C-B330-AE747291720D}">
      <dsp:nvSpPr>
        <dsp:cNvPr id="0" name=""/>
        <dsp:cNvSpPr/>
      </dsp:nvSpPr>
      <dsp:spPr>
        <a:xfrm>
          <a:off x="4981027"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kern="1200" dirty="0"/>
            <a:t>Next Steps</a:t>
          </a:r>
        </a:p>
      </dsp:txBody>
      <dsp:txXfrm>
        <a:off x="4981027" y="1906853"/>
        <a:ext cx="2043886" cy="720000"/>
      </dsp:txXfrm>
    </dsp:sp>
    <dsp:sp modelId="{396376A8-9E21-4252-A26B-718B394150F5}">
      <dsp:nvSpPr>
        <dsp:cNvPr id="0" name=""/>
        <dsp:cNvSpPr/>
      </dsp:nvSpPr>
      <dsp:spPr>
        <a:xfrm>
          <a:off x="7944663" y="697640"/>
          <a:ext cx="919749" cy="9197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612E79-B655-412C-A76D-8896D73978E6}">
      <dsp:nvSpPr>
        <dsp:cNvPr id="0" name=""/>
        <dsp:cNvSpPr/>
      </dsp:nvSpPr>
      <dsp:spPr>
        <a:xfrm>
          <a:off x="7382594"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1" kern="1200" dirty="0"/>
            <a:t>Appendix</a:t>
          </a:r>
        </a:p>
      </dsp:txBody>
      <dsp:txXfrm>
        <a:off x="7382594" y="1906853"/>
        <a:ext cx="2043886"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0E4A4B-1C81-CA4B-90E5-1E0ED96B6116}" type="datetimeFigureOut">
              <a:rPr lang="en-US" smtClean="0"/>
              <a:t>5/19/20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29B5EF-0E0B-7046-B64A-8234DFBE8D71}" type="slidenum">
              <a:rPr lang="en-US" smtClean="0"/>
              <a:t>‹#›</a:t>
            </a:fld>
            <a:endParaRPr lang="en-US"/>
          </a:p>
        </p:txBody>
      </p:sp>
    </p:spTree>
    <p:extLst>
      <p:ext uri="{BB962C8B-B14F-4D97-AF65-F5344CB8AC3E}">
        <p14:creationId xmlns:p14="http://schemas.microsoft.com/office/powerpoint/2010/main" val="4130896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29B5EF-0E0B-7046-B64A-8234DFBE8D71}" type="slidenum">
              <a:rPr lang="en-US" smtClean="0"/>
              <a:t>1</a:t>
            </a:fld>
            <a:endParaRPr lang="en-US"/>
          </a:p>
        </p:txBody>
      </p:sp>
    </p:spTree>
    <p:extLst>
      <p:ext uri="{BB962C8B-B14F-4D97-AF65-F5344CB8AC3E}">
        <p14:creationId xmlns:p14="http://schemas.microsoft.com/office/powerpoint/2010/main" val="2698560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29B5EF-0E0B-7046-B64A-8234DFBE8D71}" type="slidenum">
              <a:rPr lang="en-US" smtClean="0"/>
              <a:t>2</a:t>
            </a:fld>
            <a:endParaRPr lang="en-US"/>
          </a:p>
        </p:txBody>
      </p:sp>
    </p:spTree>
    <p:extLst>
      <p:ext uri="{BB962C8B-B14F-4D97-AF65-F5344CB8AC3E}">
        <p14:creationId xmlns:p14="http://schemas.microsoft.com/office/powerpoint/2010/main" val="2930403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29B5EF-0E0B-7046-B64A-8234DFBE8D71}" type="slidenum">
              <a:rPr lang="en-US" smtClean="0"/>
              <a:t>3</a:t>
            </a:fld>
            <a:endParaRPr lang="en-US"/>
          </a:p>
        </p:txBody>
      </p:sp>
    </p:spTree>
    <p:extLst>
      <p:ext uri="{BB962C8B-B14F-4D97-AF65-F5344CB8AC3E}">
        <p14:creationId xmlns:p14="http://schemas.microsoft.com/office/powerpoint/2010/main" val="1253324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is comprised of 21 unique columns with 3333 rows of data. After first review, columns such as the phone number column can be deleted because a given phone number gives no insight into whether someone will leave their plan. By this, if someone had my phone number before, it isn’t logical to assume that my behaviors will be the same because I now have their phone number. This is why we can delete the phone column. Another feature variable that can be omitted is the state column. This is because there is no higher level of churn in one state that is attributable to the state alone that will allow us to make any useful insights.</a:t>
            </a:r>
          </a:p>
          <a:p>
            <a:endParaRPr lang="en-US" dirty="0"/>
          </a:p>
          <a:p>
            <a:r>
              <a:rPr lang="en-US" dirty="0"/>
              <a:t>As we can see, the churn phenomena is pretty scarce and most customers usually stay with the provider. Thus, identifying those feature variables that drive customers to eventually leave the company takes on even more significance </a:t>
            </a:r>
          </a:p>
        </p:txBody>
      </p:sp>
      <p:sp>
        <p:nvSpPr>
          <p:cNvPr id="4" name="Slide Number Placeholder 3"/>
          <p:cNvSpPr>
            <a:spLocks noGrp="1"/>
          </p:cNvSpPr>
          <p:nvPr>
            <p:ph type="sldNum" sz="quarter" idx="5"/>
          </p:nvPr>
        </p:nvSpPr>
        <p:spPr/>
        <p:txBody>
          <a:bodyPr/>
          <a:lstStyle/>
          <a:p>
            <a:fld id="{3729B5EF-0E0B-7046-B64A-8234DFBE8D71}" type="slidenum">
              <a:rPr lang="en-US" smtClean="0"/>
              <a:t>4</a:t>
            </a:fld>
            <a:endParaRPr lang="en-US"/>
          </a:p>
        </p:txBody>
      </p:sp>
    </p:spTree>
    <p:extLst>
      <p:ext uri="{BB962C8B-B14F-4D97-AF65-F5344CB8AC3E}">
        <p14:creationId xmlns:p14="http://schemas.microsoft.com/office/powerpoint/2010/main" val="1682507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is comprised of 21 unique columns with 3333 rows of data. After first review, columns such as the phone number column can be deleted because a given phone number gives no insight into whether someone will leave their plan. By this, if someone had my phone number before, it isn’t logical to assume that my behaviors will be the same because I now have their phone number. This is why we can delete the phone column. Another feature variable that can be omitted is the state column. This is because there is no higher level of churn in one state that is attributable to the state alone that will allow us to make any useful insights.</a:t>
            </a:r>
          </a:p>
          <a:p>
            <a:endParaRPr lang="en-US" dirty="0"/>
          </a:p>
          <a:p>
            <a:r>
              <a:rPr lang="en-US" dirty="0"/>
              <a:t>As we can see, the churn phenomena is pretty scarce and most customers usually stay with the provider. Thus, identifying those feature variables that drive customers to eventually leave the company takes on even more significance </a:t>
            </a:r>
          </a:p>
        </p:txBody>
      </p:sp>
      <p:sp>
        <p:nvSpPr>
          <p:cNvPr id="4" name="Slide Number Placeholder 3"/>
          <p:cNvSpPr>
            <a:spLocks noGrp="1"/>
          </p:cNvSpPr>
          <p:nvPr>
            <p:ph type="sldNum" sz="quarter" idx="5"/>
          </p:nvPr>
        </p:nvSpPr>
        <p:spPr/>
        <p:txBody>
          <a:bodyPr/>
          <a:lstStyle/>
          <a:p>
            <a:fld id="{3729B5EF-0E0B-7046-B64A-8234DFBE8D71}" type="slidenum">
              <a:rPr lang="en-US" smtClean="0"/>
              <a:t>5</a:t>
            </a:fld>
            <a:endParaRPr lang="en-US"/>
          </a:p>
        </p:txBody>
      </p:sp>
    </p:spTree>
    <p:extLst>
      <p:ext uri="{BB962C8B-B14F-4D97-AF65-F5344CB8AC3E}">
        <p14:creationId xmlns:p14="http://schemas.microsoft.com/office/powerpoint/2010/main" val="1552012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Weight. </a:t>
            </a:r>
            <a:r>
              <a:rPr lang="en-US" sz="1200" b="0" i="0" kern="1200" dirty="0">
                <a:solidFill>
                  <a:schemeClr val="tx1"/>
                </a:solidFill>
                <a:effectLst/>
                <a:latin typeface="+mn-lt"/>
                <a:ea typeface="+mn-ea"/>
                <a:cs typeface="+mn-cs"/>
              </a:rPr>
              <a:t>The number of times a feature is used to split the data across all trees.</a:t>
            </a:r>
          </a:p>
          <a:p>
            <a:r>
              <a:rPr lang="en-US" sz="1200" b="1" i="0" kern="1200" dirty="0">
                <a:solidFill>
                  <a:schemeClr val="tx1"/>
                </a:solidFill>
                <a:effectLst/>
                <a:latin typeface="+mn-lt"/>
                <a:ea typeface="+mn-ea"/>
                <a:cs typeface="+mn-cs"/>
              </a:rPr>
              <a:t>Cover. </a:t>
            </a:r>
            <a:r>
              <a:rPr lang="en-US" sz="1200" b="0" i="0" kern="1200" dirty="0">
                <a:solidFill>
                  <a:schemeClr val="tx1"/>
                </a:solidFill>
                <a:effectLst/>
                <a:latin typeface="+mn-lt"/>
                <a:ea typeface="+mn-ea"/>
                <a:cs typeface="+mn-cs"/>
              </a:rPr>
              <a:t>The number of times a feature is used to split the data across all trees weighted by the number of training data points that go through those splits.</a:t>
            </a:r>
          </a:p>
          <a:p>
            <a:r>
              <a:rPr lang="en-US" sz="1200" b="1" i="0" kern="1200" dirty="0">
                <a:solidFill>
                  <a:schemeClr val="tx1"/>
                </a:solidFill>
                <a:effectLst/>
                <a:latin typeface="+mn-lt"/>
                <a:ea typeface="+mn-ea"/>
                <a:cs typeface="+mn-cs"/>
              </a:rPr>
              <a:t>Gain.</a:t>
            </a:r>
            <a:r>
              <a:rPr lang="en-US" sz="1200" b="0" i="0" kern="1200" dirty="0">
                <a:solidFill>
                  <a:schemeClr val="tx1"/>
                </a:solidFill>
                <a:effectLst/>
                <a:latin typeface="+mn-lt"/>
                <a:ea typeface="+mn-ea"/>
                <a:cs typeface="+mn-cs"/>
              </a:rPr>
              <a:t> The average training loss reduction gained when using a feature for splitting.</a:t>
            </a:r>
          </a:p>
          <a:p>
            <a:endParaRPr lang="en-US" dirty="0"/>
          </a:p>
        </p:txBody>
      </p:sp>
      <p:sp>
        <p:nvSpPr>
          <p:cNvPr id="4" name="Slide Number Placeholder 3"/>
          <p:cNvSpPr>
            <a:spLocks noGrp="1"/>
          </p:cNvSpPr>
          <p:nvPr>
            <p:ph type="sldNum" sz="quarter" idx="5"/>
          </p:nvPr>
        </p:nvSpPr>
        <p:spPr/>
        <p:txBody>
          <a:bodyPr/>
          <a:lstStyle/>
          <a:p>
            <a:fld id="{3729B5EF-0E0B-7046-B64A-8234DFBE8D71}" type="slidenum">
              <a:rPr lang="en-US" smtClean="0"/>
              <a:t>8</a:t>
            </a:fld>
            <a:endParaRPr lang="en-US"/>
          </a:p>
        </p:txBody>
      </p:sp>
    </p:spTree>
    <p:extLst>
      <p:ext uri="{BB962C8B-B14F-4D97-AF65-F5344CB8AC3E}">
        <p14:creationId xmlns:p14="http://schemas.microsoft.com/office/powerpoint/2010/main" val="328721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29B5EF-0E0B-7046-B64A-8234DFBE8D71}" type="slidenum">
              <a:rPr lang="en-US" smtClean="0"/>
              <a:t>11</a:t>
            </a:fld>
            <a:endParaRPr lang="en-US"/>
          </a:p>
        </p:txBody>
      </p:sp>
    </p:spTree>
    <p:extLst>
      <p:ext uri="{BB962C8B-B14F-4D97-AF65-F5344CB8AC3E}">
        <p14:creationId xmlns:p14="http://schemas.microsoft.com/office/powerpoint/2010/main" val="3069769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Weight. </a:t>
            </a:r>
            <a:r>
              <a:rPr lang="en-US" sz="1200" b="0" i="0" kern="1200" dirty="0">
                <a:solidFill>
                  <a:schemeClr val="tx1"/>
                </a:solidFill>
                <a:effectLst/>
                <a:latin typeface="+mn-lt"/>
                <a:ea typeface="+mn-ea"/>
                <a:cs typeface="+mn-cs"/>
              </a:rPr>
              <a:t>The number of times a feature is used to split the data across all trees.</a:t>
            </a:r>
          </a:p>
          <a:p>
            <a:r>
              <a:rPr lang="en-US" sz="1200" b="1" i="0" kern="1200" dirty="0">
                <a:solidFill>
                  <a:schemeClr val="tx1"/>
                </a:solidFill>
                <a:effectLst/>
                <a:latin typeface="+mn-lt"/>
                <a:ea typeface="+mn-ea"/>
                <a:cs typeface="+mn-cs"/>
              </a:rPr>
              <a:t>Cover. </a:t>
            </a:r>
            <a:r>
              <a:rPr lang="en-US" sz="1200" b="0" i="0" kern="1200" dirty="0">
                <a:solidFill>
                  <a:schemeClr val="tx1"/>
                </a:solidFill>
                <a:effectLst/>
                <a:latin typeface="+mn-lt"/>
                <a:ea typeface="+mn-ea"/>
                <a:cs typeface="+mn-cs"/>
              </a:rPr>
              <a:t>The number of times a feature is used to split the data across all trees weighted by the number of training data points that go through those splits.</a:t>
            </a:r>
          </a:p>
          <a:p>
            <a:r>
              <a:rPr lang="en-US" sz="1200" b="1" i="0" kern="1200" dirty="0">
                <a:solidFill>
                  <a:schemeClr val="tx1"/>
                </a:solidFill>
                <a:effectLst/>
                <a:latin typeface="+mn-lt"/>
                <a:ea typeface="+mn-ea"/>
                <a:cs typeface="+mn-cs"/>
              </a:rPr>
              <a:t>Gain.</a:t>
            </a:r>
            <a:r>
              <a:rPr lang="en-US" sz="1200" b="0" i="0" kern="1200" dirty="0">
                <a:solidFill>
                  <a:schemeClr val="tx1"/>
                </a:solidFill>
                <a:effectLst/>
                <a:latin typeface="+mn-lt"/>
                <a:ea typeface="+mn-ea"/>
                <a:cs typeface="+mn-cs"/>
              </a:rPr>
              <a:t> The average training loss reduction gained when using a feature for splitting.</a:t>
            </a:r>
          </a:p>
          <a:p>
            <a:endParaRPr lang="en-US" dirty="0"/>
          </a:p>
        </p:txBody>
      </p:sp>
      <p:sp>
        <p:nvSpPr>
          <p:cNvPr id="4" name="Slide Number Placeholder 3"/>
          <p:cNvSpPr>
            <a:spLocks noGrp="1"/>
          </p:cNvSpPr>
          <p:nvPr>
            <p:ph type="sldNum" sz="quarter" idx="5"/>
          </p:nvPr>
        </p:nvSpPr>
        <p:spPr/>
        <p:txBody>
          <a:bodyPr/>
          <a:lstStyle/>
          <a:p>
            <a:fld id="{3729B5EF-0E0B-7046-B64A-8234DFBE8D71}" type="slidenum">
              <a:rPr lang="en-US" smtClean="0"/>
              <a:t>13</a:t>
            </a:fld>
            <a:endParaRPr lang="en-US"/>
          </a:p>
        </p:txBody>
      </p:sp>
    </p:spTree>
    <p:extLst>
      <p:ext uri="{BB962C8B-B14F-4D97-AF65-F5344CB8AC3E}">
        <p14:creationId xmlns:p14="http://schemas.microsoft.com/office/powerpoint/2010/main" val="2215017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5B8317-150C-FF46-9BC1-F7503C50A57F}" type="datetimeFigureOut">
              <a:rPr lang="en-US" smtClean="0"/>
              <a:t>5/19/20</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D2A66A4D-8E08-3B48-9FC6-14570F7493E0}"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17352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5B8317-150C-FF46-9BC1-F7503C50A57F}" type="datetimeFigureOut">
              <a:rPr lang="en-US" smtClean="0"/>
              <a:t>5/19/20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66A4D-8E08-3B48-9FC6-14570F7493E0}"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47931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5B8317-150C-FF46-9BC1-F7503C50A57F}" type="datetimeFigureOut">
              <a:rPr lang="en-US" smtClean="0"/>
              <a:t>5/19/20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66A4D-8E08-3B48-9FC6-14570F7493E0}"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406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5B8317-150C-FF46-9BC1-F7503C50A57F}" type="datetimeFigureOut">
              <a:rPr lang="en-US" smtClean="0"/>
              <a:t>5/19/20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66A4D-8E08-3B48-9FC6-14570F7493E0}"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11304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5B8317-150C-FF46-9BC1-F7503C50A57F}" type="datetimeFigureOut">
              <a:rPr lang="en-US" smtClean="0"/>
              <a:t>5/19/20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66A4D-8E08-3B48-9FC6-14570F7493E0}"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65513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5B8317-150C-FF46-9BC1-F7503C50A57F}" type="datetimeFigureOut">
              <a:rPr lang="en-US" smtClean="0"/>
              <a:t>5/19/20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A66A4D-8E08-3B48-9FC6-14570F7493E0}"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58041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5B8317-150C-FF46-9BC1-F7503C50A57F}" type="datetimeFigureOut">
              <a:rPr lang="en-US" smtClean="0"/>
              <a:t>5/19/20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A66A4D-8E08-3B48-9FC6-14570F7493E0}"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38411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5B8317-150C-FF46-9BC1-F7503C50A57F}" type="datetimeFigureOut">
              <a:rPr lang="en-US" smtClean="0"/>
              <a:t>5/19/20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A66A4D-8E08-3B48-9FC6-14570F7493E0}"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724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5B8317-150C-FF46-9BC1-F7503C50A57F}" type="datetimeFigureOut">
              <a:rPr lang="en-US" smtClean="0"/>
              <a:t>5/19/20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A66A4D-8E08-3B48-9FC6-14570F7493E0}" type="slidenum">
              <a:rPr lang="en-US" smtClean="0"/>
              <a:t>‹#›</a:t>
            </a:fld>
            <a:endParaRPr lang="en-US"/>
          </a:p>
        </p:txBody>
      </p:sp>
    </p:spTree>
    <p:extLst>
      <p:ext uri="{BB962C8B-B14F-4D97-AF65-F5344CB8AC3E}">
        <p14:creationId xmlns:p14="http://schemas.microsoft.com/office/powerpoint/2010/main" val="436857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5B8317-150C-FF46-9BC1-F7503C50A57F}" type="datetimeFigureOut">
              <a:rPr lang="en-US" smtClean="0"/>
              <a:t>5/19/20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A66A4D-8E08-3B48-9FC6-14570F7493E0}"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30695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35B8317-150C-FF46-9BC1-F7503C50A57F}" type="datetimeFigureOut">
              <a:rPr lang="en-US" smtClean="0"/>
              <a:t>5/19/20</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D2A66A4D-8E08-3B48-9FC6-14570F7493E0}"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54407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35B8317-150C-FF46-9BC1-F7503C50A57F}" type="datetimeFigureOut">
              <a:rPr lang="en-US" smtClean="0"/>
              <a:t>5/19/20</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2A66A4D-8E08-3B48-9FC6-14570F7493E0}"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4594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slideLayout" Target="../slideLayouts/slideLayout2.xml"/><Relationship Id="rId7" Type="http://schemas.openxmlformats.org/officeDocument/2006/relationships/image" Target="../media/image20.tiff"/><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9.tiff"/><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1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1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5" Type="http://schemas.openxmlformats.org/officeDocument/2006/relationships/image" Target="../media/image35.tiff"/><Relationship Id="rId4" Type="http://schemas.openxmlformats.org/officeDocument/2006/relationships/image" Target="../media/image34.tiff"/></Relationships>
</file>

<file path=ppt/slides/_rels/slide1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2.xml"/><Relationship Id="rId4" Type="http://schemas.openxmlformats.org/officeDocument/2006/relationships/image" Target="../media/image38.tif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6.tiff"/><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71CD6-C51F-C842-AC4C-70C7CA4EF3C8}"/>
              </a:ext>
            </a:extLst>
          </p:cNvPr>
          <p:cNvSpPr>
            <a:spLocks noGrp="1"/>
          </p:cNvSpPr>
          <p:nvPr>
            <p:ph type="ctrTitle"/>
          </p:nvPr>
        </p:nvSpPr>
        <p:spPr/>
        <p:txBody>
          <a:bodyPr>
            <a:normAutofit fontScale="90000"/>
          </a:bodyPr>
          <a:lstStyle/>
          <a:p>
            <a:r>
              <a:rPr lang="en-US" dirty="0"/>
              <a:t>Telephone</a:t>
            </a:r>
            <a:br>
              <a:rPr lang="en-US" dirty="0"/>
            </a:br>
            <a:r>
              <a:rPr lang="en-US" dirty="0"/>
              <a:t>Customer Churn Analysis</a:t>
            </a:r>
          </a:p>
        </p:txBody>
      </p:sp>
      <p:sp>
        <p:nvSpPr>
          <p:cNvPr id="3" name="Subtitle 2">
            <a:extLst>
              <a:ext uri="{FF2B5EF4-FFF2-40B4-BE49-F238E27FC236}">
                <a16:creationId xmlns:a16="http://schemas.microsoft.com/office/drawing/2014/main" id="{D7124126-A681-A142-AAE4-0D4A154454C2}"/>
              </a:ext>
            </a:extLst>
          </p:cNvPr>
          <p:cNvSpPr>
            <a:spLocks noGrp="1"/>
          </p:cNvSpPr>
          <p:nvPr>
            <p:ph type="subTitle" idx="1"/>
          </p:nvPr>
        </p:nvSpPr>
        <p:spPr/>
        <p:txBody>
          <a:bodyPr/>
          <a:lstStyle/>
          <a:p>
            <a:r>
              <a:rPr lang="en-US" dirty="0"/>
              <a:t>Jamaal Smith</a:t>
            </a:r>
          </a:p>
          <a:p>
            <a:r>
              <a:rPr lang="en-US" dirty="0"/>
              <a:t>Flatiron School</a:t>
            </a:r>
          </a:p>
        </p:txBody>
      </p:sp>
      <p:pic>
        <p:nvPicPr>
          <p:cNvPr id="7" name="Audio 6">
            <a:hlinkClick r:id="" action="ppaction://media"/>
            <a:extLst>
              <a:ext uri="{FF2B5EF4-FFF2-40B4-BE49-F238E27FC236}">
                <a16:creationId xmlns:a16="http://schemas.microsoft.com/office/drawing/2014/main" id="{8E96883A-24D5-F04A-927D-A8E661517A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08155001"/>
      </p:ext>
    </p:extLst>
  </p:cSld>
  <p:clrMapOvr>
    <a:masterClrMapping/>
  </p:clrMapOvr>
  <mc:AlternateContent xmlns:mc="http://schemas.openxmlformats.org/markup-compatibility/2006" xmlns:p14="http://schemas.microsoft.com/office/powerpoint/2010/main">
    <mc:Choice Requires="p14">
      <p:transition spd="slow" p14:dur="2000" advTm="13695"/>
    </mc:Choice>
    <mc:Fallback xmlns="">
      <p:transition spd="slow" advTm="13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4F75-BDA4-214A-8B74-8D9008A57E79}"/>
              </a:ext>
            </a:extLst>
          </p:cNvPr>
          <p:cNvSpPr>
            <a:spLocks noGrp="1"/>
          </p:cNvSpPr>
          <p:nvPr>
            <p:ph type="title"/>
          </p:nvPr>
        </p:nvSpPr>
        <p:spPr>
          <a:xfrm>
            <a:off x="1451579" y="804519"/>
            <a:ext cx="9603275" cy="1049235"/>
          </a:xfrm>
        </p:spPr>
        <p:txBody>
          <a:bodyPr>
            <a:normAutofit/>
          </a:bodyPr>
          <a:lstStyle/>
          <a:p>
            <a:r>
              <a:rPr lang="en-US" dirty="0"/>
              <a:t>Table of Contents</a:t>
            </a:r>
          </a:p>
        </p:txBody>
      </p:sp>
      <p:graphicFrame>
        <p:nvGraphicFramePr>
          <p:cNvPr id="5" name="Content Placeholder 2">
            <a:extLst>
              <a:ext uri="{FF2B5EF4-FFF2-40B4-BE49-F238E27FC236}">
                <a16:creationId xmlns:a16="http://schemas.microsoft.com/office/drawing/2014/main" id="{EDC11C9B-B079-4763-8426-AF85BC22D9D0}"/>
              </a:ext>
            </a:extLst>
          </p:cNvPr>
          <p:cNvGraphicFramePr>
            <a:graphicFrameLocks noGrp="1"/>
          </p:cNvGraphicFramePr>
          <p:nvPr>
            <p:ph idx="1"/>
            <p:extLst>
              <p:ext uri="{D42A27DB-BD31-4B8C-83A1-F6EECF244321}">
                <p14:modId xmlns:p14="http://schemas.microsoft.com/office/powerpoint/2010/main" val="773894774"/>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CA81D274-5EDD-AD4E-B218-1546174D240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51910618"/>
      </p:ext>
    </p:extLst>
  </p:cSld>
  <p:clrMapOvr>
    <a:masterClrMapping/>
  </p:clrMapOvr>
  <mc:AlternateContent xmlns:mc="http://schemas.openxmlformats.org/markup-compatibility/2006" xmlns:p14="http://schemas.microsoft.com/office/powerpoint/2010/main">
    <mc:Choice Requires="p14">
      <p:transition spd="slow" p14:dur="2000" advTm="1172"/>
    </mc:Choice>
    <mc:Fallback xmlns="">
      <p:transition spd="slow" advTm="1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C21BF-8FBC-DA4C-BA39-6C23DB669B0C}"/>
              </a:ext>
            </a:extLst>
          </p:cNvPr>
          <p:cNvSpPr>
            <a:spLocks noGrp="1"/>
          </p:cNvSpPr>
          <p:nvPr>
            <p:ph type="title"/>
          </p:nvPr>
        </p:nvSpPr>
        <p:spPr/>
        <p:txBody>
          <a:bodyPr/>
          <a:lstStyle/>
          <a:p>
            <a:r>
              <a:rPr lang="en-US" dirty="0"/>
              <a:t>Thank You For Your Time – Follow-Up Work Proposals</a:t>
            </a:r>
          </a:p>
        </p:txBody>
      </p:sp>
      <p:sp>
        <p:nvSpPr>
          <p:cNvPr id="3" name="Content Placeholder 2">
            <a:extLst>
              <a:ext uri="{FF2B5EF4-FFF2-40B4-BE49-F238E27FC236}">
                <a16:creationId xmlns:a16="http://schemas.microsoft.com/office/drawing/2014/main" id="{FB3213DE-277C-5D47-8373-A45061D2D3B9}"/>
              </a:ext>
            </a:extLst>
          </p:cNvPr>
          <p:cNvSpPr>
            <a:spLocks noGrp="1"/>
          </p:cNvSpPr>
          <p:nvPr>
            <p:ph idx="1"/>
          </p:nvPr>
        </p:nvSpPr>
        <p:spPr/>
        <p:txBody>
          <a:bodyPr>
            <a:normAutofit fontScale="92500" lnSpcReduction="20000"/>
          </a:bodyPr>
          <a:lstStyle/>
          <a:p>
            <a:r>
              <a:rPr lang="en-US" dirty="0"/>
              <a:t>It was a pleasure performing this analysis to assist with keeping your brand a leader in the marketplace.</a:t>
            </a:r>
          </a:p>
          <a:p>
            <a:r>
              <a:rPr lang="en-US" dirty="0"/>
              <a:t>As follow-up, we would be glad to:</a:t>
            </a:r>
          </a:p>
          <a:p>
            <a:pPr lvl="1"/>
            <a:r>
              <a:rPr lang="en-US" dirty="0"/>
              <a:t>Perform analysis on the top 4 feature variables to provide the leadership team with a decision tree that can establish important milestones that will enable your team to take proactive measures to prevent churn.</a:t>
            </a:r>
          </a:p>
          <a:p>
            <a:pPr lvl="1"/>
            <a:r>
              <a:rPr lang="en-US" dirty="0"/>
              <a:t>Feed new datapoints into the model so that your leadership team to ensure that the model is adaptable to new datapoints and simply doesn’t replicate the training data.</a:t>
            </a:r>
          </a:p>
          <a:p>
            <a:pPr lvl="1"/>
            <a:r>
              <a:rPr lang="en-US" dirty="0"/>
              <a:t>Examine the cause of higher churn in certain states. Is this a phenomena that is due to infrastructure in that locality or other market forces that we might have been unaware of during this analysis.</a:t>
            </a:r>
          </a:p>
          <a:p>
            <a:pPr lvl="1"/>
            <a:endParaRPr lang="en-US" dirty="0"/>
          </a:p>
        </p:txBody>
      </p:sp>
    </p:spTree>
    <p:extLst>
      <p:ext uri="{BB962C8B-B14F-4D97-AF65-F5344CB8AC3E}">
        <p14:creationId xmlns:p14="http://schemas.microsoft.com/office/powerpoint/2010/main" val="3181068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4F75-BDA4-214A-8B74-8D9008A57E79}"/>
              </a:ext>
            </a:extLst>
          </p:cNvPr>
          <p:cNvSpPr>
            <a:spLocks noGrp="1"/>
          </p:cNvSpPr>
          <p:nvPr>
            <p:ph type="title"/>
          </p:nvPr>
        </p:nvSpPr>
        <p:spPr>
          <a:xfrm>
            <a:off x="1451579" y="804519"/>
            <a:ext cx="9603275" cy="1049235"/>
          </a:xfrm>
        </p:spPr>
        <p:txBody>
          <a:bodyPr>
            <a:normAutofit/>
          </a:bodyPr>
          <a:lstStyle/>
          <a:p>
            <a:r>
              <a:rPr lang="en-US" dirty="0"/>
              <a:t>Table of Contents</a:t>
            </a:r>
          </a:p>
        </p:txBody>
      </p:sp>
      <p:graphicFrame>
        <p:nvGraphicFramePr>
          <p:cNvPr id="5" name="Content Placeholder 2">
            <a:extLst>
              <a:ext uri="{FF2B5EF4-FFF2-40B4-BE49-F238E27FC236}">
                <a16:creationId xmlns:a16="http://schemas.microsoft.com/office/drawing/2014/main" id="{EDC11C9B-B079-4763-8426-AF85BC22D9D0}"/>
              </a:ext>
            </a:extLst>
          </p:cNvPr>
          <p:cNvGraphicFramePr>
            <a:graphicFrameLocks noGrp="1"/>
          </p:cNvGraphicFramePr>
          <p:nvPr>
            <p:ph idx="1"/>
            <p:extLst>
              <p:ext uri="{D42A27DB-BD31-4B8C-83A1-F6EECF244321}">
                <p14:modId xmlns:p14="http://schemas.microsoft.com/office/powerpoint/2010/main" val="3659336026"/>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3E8F8D3F-9268-304B-A68A-63B3E706253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36975187"/>
      </p:ext>
    </p:extLst>
  </p:cSld>
  <p:clrMapOvr>
    <a:masterClrMapping/>
  </p:clrMapOvr>
  <mc:AlternateContent xmlns:mc="http://schemas.openxmlformats.org/markup-compatibility/2006" xmlns:p14="http://schemas.microsoft.com/office/powerpoint/2010/main">
    <mc:Choice Requires="p14">
      <p:transition spd="slow" p14:dur="2000" advTm="1491"/>
    </mc:Choice>
    <mc:Fallback xmlns="">
      <p:transition spd="slow" advTm="1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0DFD6-D8E9-BC47-A06E-9DE0D3D8FA0D}"/>
              </a:ext>
            </a:extLst>
          </p:cNvPr>
          <p:cNvSpPr>
            <a:spLocks noGrp="1"/>
          </p:cNvSpPr>
          <p:nvPr>
            <p:ph type="title"/>
          </p:nvPr>
        </p:nvSpPr>
        <p:spPr/>
        <p:txBody>
          <a:bodyPr/>
          <a:lstStyle/>
          <a:p>
            <a:r>
              <a:rPr lang="en-US" dirty="0"/>
              <a:t>Classifier Model: XGBOOST (Feature Selection)</a:t>
            </a:r>
          </a:p>
        </p:txBody>
      </p:sp>
      <p:pic>
        <p:nvPicPr>
          <p:cNvPr id="5" name="Audio 4">
            <a:hlinkClick r:id="" action="ppaction://media"/>
            <a:extLst>
              <a:ext uri="{FF2B5EF4-FFF2-40B4-BE49-F238E27FC236}">
                <a16:creationId xmlns:a16="http://schemas.microsoft.com/office/drawing/2014/main" id="{C5B83D35-D3B6-2640-AD2C-463B287ABE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pic>
        <p:nvPicPr>
          <p:cNvPr id="12" name="Picture 11">
            <a:extLst>
              <a:ext uri="{FF2B5EF4-FFF2-40B4-BE49-F238E27FC236}">
                <a16:creationId xmlns:a16="http://schemas.microsoft.com/office/drawing/2014/main" id="{CB9D73EB-FEC8-9342-B6D0-DAB9262602E4}"/>
              </a:ext>
            </a:extLst>
          </p:cNvPr>
          <p:cNvPicPr>
            <a:picLocks noChangeAspect="1"/>
          </p:cNvPicPr>
          <p:nvPr/>
        </p:nvPicPr>
        <p:blipFill>
          <a:blip r:embed="rId6"/>
          <a:stretch>
            <a:fillRect/>
          </a:stretch>
        </p:blipFill>
        <p:spPr>
          <a:xfrm>
            <a:off x="134912" y="2081206"/>
            <a:ext cx="3383280" cy="2029968"/>
          </a:xfrm>
          <a:prstGeom prst="rect">
            <a:avLst/>
          </a:prstGeom>
        </p:spPr>
      </p:pic>
      <p:pic>
        <p:nvPicPr>
          <p:cNvPr id="13" name="Picture 12">
            <a:extLst>
              <a:ext uri="{FF2B5EF4-FFF2-40B4-BE49-F238E27FC236}">
                <a16:creationId xmlns:a16="http://schemas.microsoft.com/office/drawing/2014/main" id="{50A0DC22-8CC2-1548-BF17-A094E28C8257}"/>
              </a:ext>
            </a:extLst>
          </p:cNvPr>
          <p:cNvPicPr>
            <a:picLocks noChangeAspect="1"/>
          </p:cNvPicPr>
          <p:nvPr/>
        </p:nvPicPr>
        <p:blipFill>
          <a:blip r:embed="rId7"/>
          <a:stretch>
            <a:fillRect/>
          </a:stretch>
        </p:blipFill>
        <p:spPr>
          <a:xfrm>
            <a:off x="3727448" y="2081206"/>
            <a:ext cx="3657600" cy="1971676"/>
          </a:xfrm>
          <a:prstGeom prst="rect">
            <a:avLst/>
          </a:prstGeom>
        </p:spPr>
      </p:pic>
      <p:pic>
        <p:nvPicPr>
          <p:cNvPr id="14" name="Picture 13">
            <a:extLst>
              <a:ext uri="{FF2B5EF4-FFF2-40B4-BE49-F238E27FC236}">
                <a16:creationId xmlns:a16="http://schemas.microsoft.com/office/drawing/2014/main" id="{E531FE44-18BA-7145-A9A6-E6630BE408CD}"/>
              </a:ext>
            </a:extLst>
          </p:cNvPr>
          <p:cNvPicPr>
            <a:picLocks noChangeAspect="1"/>
          </p:cNvPicPr>
          <p:nvPr/>
        </p:nvPicPr>
        <p:blipFill>
          <a:blip r:embed="rId8"/>
          <a:stretch>
            <a:fillRect/>
          </a:stretch>
        </p:blipFill>
        <p:spPr>
          <a:xfrm>
            <a:off x="7604127" y="2081206"/>
            <a:ext cx="3749039" cy="1974685"/>
          </a:xfrm>
          <a:prstGeom prst="rect">
            <a:avLst/>
          </a:prstGeom>
        </p:spPr>
      </p:pic>
      <p:sp>
        <p:nvSpPr>
          <p:cNvPr id="15" name="TextBox 14">
            <a:extLst>
              <a:ext uri="{FF2B5EF4-FFF2-40B4-BE49-F238E27FC236}">
                <a16:creationId xmlns:a16="http://schemas.microsoft.com/office/drawing/2014/main" id="{CA5FF71A-172F-254E-A2D2-C1DC1D505179}"/>
              </a:ext>
            </a:extLst>
          </p:cNvPr>
          <p:cNvSpPr txBox="1"/>
          <p:nvPr/>
        </p:nvSpPr>
        <p:spPr>
          <a:xfrm>
            <a:off x="457200" y="4843463"/>
            <a:ext cx="10597654" cy="646331"/>
          </a:xfrm>
          <a:prstGeom prst="rect">
            <a:avLst/>
          </a:prstGeom>
          <a:noFill/>
        </p:spPr>
        <p:txBody>
          <a:bodyPr wrap="square" rtlCol="0">
            <a:spAutoFit/>
          </a:bodyPr>
          <a:lstStyle/>
          <a:p>
            <a:r>
              <a:rPr lang="en-US" dirty="0"/>
              <a:t>Across three measures of feature importance, the number of customer service calls, possession of international plan and total day minutes are toward the top of the list of feature values of import.</a:t>
            </a:r>
          </a:p>
        </p:txBody>
      </p:sp>
    </p:spTree>
    <p:extLst>
      <p:ext uri="{BB962C8B-B14F-4D97-AF65-F5344CB8AC3E}">
        <p14:creationId xmlns:p14="http://schemas.microsoft.com/office/powerpoint/2010/main" val="586153736"/>
      </p:ext>
    </p:extLst>
  </p:cSld>
  <p:clrMapOvr>
    <a:masterClrMapping/>
  </p:clrMapOvr>
  <mc:AlternateContent xmlns:mc="http://schemas.openxmlformats.org/markup-compatibility/2006" xmlns:p14="http://schemas.microsoft.com/office/powerpoint/2010/main">
    <mc:Choice Requires="p14">
      <p:transition spd="slow" p14:dur="2000" advTm="129708"/>
    </mc:Choice>
    <mc:Fallback xmlns="">
      <p:transition spd="slow" advTm="129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091DE-E49B-5F4C-BF38-ECECE6746F4B}"/>
              </a:ext>
            </a:extLst>
          </p:cNvPr>
          <p:cNvSpPr>
            <a:spLocks noGrp="1"/>
          </p:cNvSpPr>
          <p:nvPr>
            <p:ph type="title"/>
          </p:nvPr>
        </p:nvSpPr>
        <p:spPr/>
        <p:txBody>
          <a:bodyPr/>
          <a:lstStyle/>
          <a:p>
            <a:r>
              <a:rPr lang="en-US" dirty="0" err="1"/>
              <a:t>XGBOOSt</a:t>
            </a:r>
            <a:r>
              <a:rPr lang="en-US" dirty="0"/>
              <a:t> Model </a:t>
            </a:r>
            <a:r>
              <a:rPr lang="en-US" dirty="0" err="1"/>
              <a:t>PeRformance</a:t>
            </a:r>
            <a:r>
              <a:rPr lang="en-US" dirty="0"/>
              <a:t> (ALL Features)</a:t>
            </a:r>
          </a:p>
        </p:txBody>
      </p:sp>
      <p:pic>
        <p:nvPicPr>
          <p:cNvPr id="3" name="Picture 2">
            <a:extLst>
              <a:ext uri="{FF2B5EF4-FFF2-40B4-BE49-F238E27FC236}">
                <a16:creationId xmlns:a16="http://schemas.microsoft.com/office/drawing/2014/main" id="{D784E530-7336-9A4D-8818-858C946CE57E}"/>
              </a:ext>
            </a:extLst>
          </p:cNvPr>
          <p:cNvPicPr>
            <a:picLocks noChangeAspect="1"/>
          </p:cNvPicPr>
          <p:nvPr/>
        </p:nvPicPr>
        <p:blipFill>
          <a:blip r:embed="rId2"/>
          <a:stretch>
            <a:fillRect/>
          </a:stretch>
        </p:blipFill>
        <p:spPr>
          <a:xfrm>
            <a:off x="1498592" y="2160586"/>
            <a:ext cx="3566160" cy="3566160"/>
          </a:xfrm>
          <a:prstGeom prst="rect">
            <a:avLst/>
          </a:prstGeom>
        </p:spPr>
      </p:pic>
      <p:pic>
        <p:nvPicPr>
          <p:cNvPr id="6" name="Picture 5">
            <a:extLst>
              <a:ext uri="{FF2B5EF4-FFF2-40B4-BE49-F238E27FC236}">
                <a16:creationId xmlns:a16="http://schemas.microsoft.com/office/drawing/2014/main" id="{06BE3C59-3DAC-2F4C-A445-1A10374D706A}"/>
              </a:ext>
            </a:extLst>
          </p:cNvPr>
          <p:cNvPicPr>
            <a:picLocks noChangeAspect="1"/>
          </p:cNvPicPr>
          <p:nvPr/>
        </p:nvPicPr>
        <p:blipFill>
          <a:blip r:embed="rId3"/>
          <a:stretch>
            <a:fillRect/>
          </a:stretch>
        </p:blipFill>
        <p:spPr>
          <a:xfrm>
            <a:off x="6808800" y="2160586"/>
            <a:ext cx="3566160" cy="3511571"/>
          </a:xfrm>
          <a:prstGeom prst="rect">
            <a:avLst/>
          </a:prstGeom>
        </p:spPr>
      </p:pic>
    </p:spTree>
    <p:extLst>
      <p:ext uri="{BB962C8B-B14F-4D97-AF65-F5344CB8AC3E}">
        <p14:creationId xmlns:p14="http://schemas.microsoft.com/office/powerpoint/2010/main" val="4051796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091DE-E49B-5F4C-BF38-ECECE6746F4B}"/>
              </a:ext>
            </a:extLst>
          </p:cNvPr>
          <p:cNvSpPr>
            <a:spLocks noGrp="1"/>
          </p:cNvSpPr>
          <p:nvPr>
            <p:ph type="title"/>
          </p:nvPr>
        </p:nvSpPr>
        <p:spPr/>
        <p:txBody>
          <a:bodyPr/>
          <a:lstStyle/>
          <a:p>
            <a:r>
              <a:rPr lang="en-US" dirty="0" err="1"/>
              <a:t>XGBOOSt</a:t>
            </a:r>
            <a:r>
              <a:rPr lang="en-US" dirty="0"/>
              <a:t> Model </a:t>
            </a:r>
            <a:r>
              <a:rPr lang="en-US" dirty="0" err="1"/>
              <a:t>PeRformance</a:t>
            </a:r>
            <a:r>
              <a:rPr lang="en-US" dirty="0"/>
              <a:t> (Top 4)</a:t>
            </a:r>
          </a:p>
        </p:txBody>
      </p:sp>
      <p:pic>
        <p:nvPicPr>
          <p:cNvPr id="4" name="Picture 3">
            <a:extLst>
              <a:ext uri="{FF2B5EF4-FFF2-40B4-BE49-F238E27FC236}">
                <a16:creationId xmlns:a16="http://schemas.microsoft.com/office/drawing/2014/main" id="{AC47738B-EBD2-DB4C-B370-2AE670889D30}"/>
              </a:ext>
            </a:extLst>
          </p:cNvPr>
          <p:cNvPicPr>
            <a:picLocks noChangeAspect="1"/>
          </p:cNvPicPr>
          <p:nvPr/>
        </p:nvPicPr>
        <p:blipFill>
          <a:blip r:embed="rId2"/>
          <a:stretch>
            <a:fillRect/>
          </a:stretch>
        </p:blipFill>
        <p:spPr>
          <a:xfrm>
            <a:off x="1450962" y="2203450"/>
            <a:ext cx="3657600" cy="3601611"/>
          </a:xfrm>
          <a:prstGeom prst="rect">
            <a:avLst/>
          </a:prstGeom>
        </p:spPr>
      </p:pic>
      <p:pic>
        <p:nvPicPr>
          <p:cNvPr id="5" name="Picture 4">
            <a:extLst>
              <a:ext uri="{FF2B5EF4-FFF2-40B4-BE49-F238E27FC236}">
                <a16:creationId xmlns:a16="http://schemas.microsoft.com/office/drawing/2014/main" id="{1694BF06-BC31-004A-B950-E96FC86F197C}"/>
              </a:ext>
            </a:extLst>
          </p:cNvPr>
          <p:cNvPicPr>
            <a:picLocks noChangeAspect="1"/>
          </p:cNvPicPr>
          <p:nvPr/>
        </p:nvPicPr>
        <p:blipFill>
          <a:blip r:embed="rId3"/>
          <a:stretch>
            <a:fillRect/>
          </a:stretch>
        </p:blipFill>
        <p:spPr>
          <a:xfrm>
            <a:off x="7204083" y="2203450"/>
            <a:ext cx="3657600" cy="3547320"/>
          </a:xfrm>
          <a:prstGeom prst="rect">
            <a:avLst/>
          </a:prstGeom>
        </p:spPr>
      </p:pic>
    </p:spTree>
    <p:extLst>
      <p:ext uri="{BB962C8B-B14F-4D97-AF65-F5344CB8AC3E}">
        <p14:creationId xmlns:p14="http://schemas.microsoft.com/office/powerpoint/2010/main" val="1081474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E97E2-6272-2D49-909E-C35837234CF8}"/>
              </a:ext>
            </a:extLst>
          </p:cNvPr>
          <p:cNvSpPr>
            <a:spLocks noGrp="1"/>
          </p:cNvSpPr>
          <p:nvPr>
            <p:ph type="title"/>
          </p:nvPr>
        </p:nvSpPr>
        <p:spPr/>
        <p:txBody>
          <a:bodyPr/>
          <a:lstStyle/>
          <a:p>
            <a:r>
              <a:rPr lang="en-US" dirty="0"/>
              <a:t>Visual analysis of Feature Variable Correlation with Account Length</a:t>
            </a:r>
          </a:p>
        </p:txBody>
      </p:sp>
      <p:pic>
        <p:nvPicPr>
          <p:cNvPr id="4" name="Picture 3">
            <a:extLst>
              <a:ext uri="{FF2B5EF4-FFF2-40B4-BE49-F238E27FC236}">
                <a16:creationId xmlns:a16="http://schemas.microsoft.com/office/drawing/2014/main" id="{5167414E-DDF1-D149-86C2-6C89103B275D}"/>
              </a:ext>
            </a:extLst>
          </p:cNvPr>
          <p:cNvPicPr>
            <a:picLocks noChangeAspect="1"/>
          </p:cNvPicPr>
          <p:nvPr/>
        </p:nvPicPr>
        <p:blipFill>
          <a:blip r:embed="rId2"/>
          <a:stretch>
            <a:fillRect/>
          </a:stretch>
        </p:blipFill>
        <p:spPr>
          <a:xfrm>
            <a:off x="1357303" y="2082800"/>
            <a:ext cx="3031753" cy="3017520"/>
          </a:xfrm>
          <a:prstGeom prst="rect">
            <a:avLst/>
          </a:prstGeom>
        </p:spPr>
      </p:pic>
      <p:pic>
        <p:nvPicPr>
          <p:cNvPr id="5" name="Picture 4">
            <a:extLst>
              <a:ext uri="{FF2B5EF4-FFF2-40B4-BE49-F238E27FC236}">
                <a16:creationId xmlns:a16="http://schemas.microsoft.com/office/drawing/2014/main" id="{6AA1A721-DB58-E84A-9D3C-5371C44670BF}"/>
              </a:ext>
            </a:extLst>
          </p:cNvPr>
          <p:cNvPicPr>
            <a:picLocks noChangeAspect="1"/>
          </p:cNvPicPr>
          <p:nvPr/>
        </p:nvPicPr>
        <p:blipFill>
          <a:blip r:embed="rId3"/>
          <a:stretch>
            <a:fillRect/>
          </a:stretch>
        </p:blipFill>
        <p:spPr>
          <a:xfrm>
            <a:off x="4743449" y="2082800"/>
            <a:ext cx="3031753" cy="3017520"/>
          </a:xfrm>
          <a:prstGeom prst="rect">
            <a:avLst/>
          </a:prstGeom>
        </p:spPr>
      </p:pic>
      <p:pic>
        <p:nvPicPr>
          <p:cNvPr id="6" name="Picture 5">
            <a:extLst>
              <a:ext uri="{FF2B5EF4-FFF2-40B4-BE49-F238E27FC236}">
                <a16:creationId xmlns:a16="http://schemas.microsoft.com/office/drawing/2014/main" id="{6FB30A62-5FF6-A84F-93F5-249123B07958}"/>
              </a:ext>
            </a:extLst>
          </p:cNvPr>
          <p:cNvPicPr>
            <a:picLocks noChangeAspect="1"/>
          </p:cNvPicPr>
          <p:nvPr/>
        </p:nvPicPr>
        <p:blipFill>
          <a:blip r:embed="rId4"/>
          <a:stretch>
            <a:fillRect/>
          </a:stretch>
        </p:blipFill>
        <p:spPr>
          <a:xfrm>
            <a:off x="7910527" y="2082800"/>
            <a:ext cx="3031753" cy="3017520"/>
          </a:xfrm>
          <a:prstGeom prst="rect">
            <a:avLst/>
          </a:prstGeom>
        </p:spPr>
      </p:pic>
    </p:spTree>
    <p:extLst>
      <p:ext uri="{BB962C8B-B14F-4D97-AF65-F5344CB8AC3E}">
        <p14:creationId xmlns:p14="http://schemas.microsoft.com/office/powerpoint/2010/main" val="2185573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E97E2-6272-2D49-909E-C35837234CF8}"/>
              </a:ext>
            </a:extLst>
          </p:cNvPr>
          <p:cNvSpPr>
            <a:spLocks noGrp="1"/>
          </p:cNvSpPr>
          <p:nvPr>
            <p:ph type="title"/>
          </p:nvPr>
        </p:nvSpPr>
        <p:spPr/>
        <p:txBody>
          <a:bodyPr>
            <a:normAutofit fontScale="90000"/>
          </a:bodyPr>
          <a:lstStyle/>
          <a:p>
            <a:r>
              <a:rPr lang="en-US" dirty="0"/>
              <a:t>Visual analysis of Feature Variable Correlation with Account Length (CONTD)</a:t>
            </a:r>
          </a:p>
        </p:txBody>
      </p:sp>
      <p:pic>
        <p:nvPicPr>
          <p:cNvPr id="3" name="Picture 2">
            <a:extLst>
              <a:ext uri="{FF2B5EF4-FFF2-40B4-BE49-F238E27FC236}">
                <a16:creationId xmlns:a16="http://schemas.microsoft.com/office/drawing/2014/main" id="{1F494DC5-F042-D847-BE7F-147A5CF0C7F8}"/>
              </a:ext>
            </a:extLst>
          </p:cNvPr>
          <p:cNvPicPr>
            <a:picLocks noChangeAspect="1"/>
          </p:cNvPicPr>
          <p:nvPr/>
        </p:nvPicPr>
        <p:blipFill>
          <a:blip r:embed="rId2"/>
          <a:stretch>
            <a:fillRect/>
          </a:stretch>
        </p:blipFill>
        <p:spPr>
          <a:xfrm>
            <a:off x="1357299" y="2082798"/>
            <a:ext cx="3031753" cy="3017520"/>
          </a:xfrm>
          <a:prstGeom prst="rect">
            <a:avLst/>
          </a:prstGeom>
        </p:spPr>
      </p:pic>
      <p:pic>
        <p:nvPicPr>
          <p:cNvPr id="7" name="Picture 6">
            <a:extLst>
              <a:ext uri="{FF2B5EF4-FFF2-40B4-BE49-F238E27FC236}">
                <a16:creationId xmlns:a16="http://schemas.microsoft.com/office/drawing/2014/main" id="{7E727F95-F777-1B46-92FC-3ED690E6B17A}"/>
              </a:ext>
            </a:extLst>
          </p:cNvPr>
          <p:cNvPicPr>
            <a:picLocks noChangeAspect="1"/>
          </p:cNvPicPr>
          <p:nvPr/>
        </p:nvPicPr>
        <p:blipFill>
          <a:blip r:embed="rId3"/>
          <a:stretch>
            <a:fillRect/>
          </a:stretch>
        </p:blipFill>
        <p:spPr>
          <a:xfrm>
            <a:off x="4686298" y="2082798"/>
            <a:ext cx="3031753" cy="3017520"/>
          </a:xfrm>
          <a:prstGeom prst="rect">
            <a:avLst/>
          </a:prstGeom>
        </p:spPr>
      </p:pic>
      <p:pic>
        <p:nvPicPr>
          <p:cNvPr id="8" name="Picture 7">
            <a:extLst>
              <a:ext uri="{FF2B5EF4-FFF2-40B4-BE49-F238E27FC236}">
                <a16:creationId xmlns:a16="http://schemas.microsoft.com/office/drawing/2014/main" id="{9C27A2F6-2EBD-4D4A-A70A-1998D511660E}"/>
              </a:ext>
            </a:extLst>
          </p:cNvPr>
          <p:cNvPicPr>
            <a:picLocks noChangeAspect="1"/>
          </p:cNvPicPr>
          <p:nvPr/>
        </p:nvPicPr>
        <p:blipFill>
          <a:blip r:embed="rId4"/>
          <a:stretch>
            <a:fillRect/>
          </a:stretch>
        </p:blipFill>
        <p:spPr>
          <a:xfrm>
            <a:off x="7796224" y="2082798"/>
            <a:ext cx="3031753" cy="3017520"/>
          </a:xfrm>
          <a:prstGeom prst="rect">
            <a:avLst/>
          </a:prstGeom>
        </p:spPr>
      </p:pic>
    </p:spTree>
    <p:extLst>
      <p:ext uri="{BB962C8B-B14F-4D97-AF65-F5344CB8AC3E}">
        <p14:creationId xmlns:p14="http://schemas.microsoft.com/office/powerpoint/2010/main" val="887245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E97E2-6272-2D49-909E-C35837234CF8}"/>
              </a:ext>
            </a:extLst>
          </p:cNvPr>
          <p:cNvSpPr>
            <a:spLocks noGrp="1"/>
          </p:cNvSpPr>
          <p:nvPr>
            <p:ph type="title"/>
          </p:nvPr>
        </p:nvSpPr>
        <p:spPr/>
        <p:txBody>
          <a:bodyPr>
            <a:normAutofit fontScale="90000"/>
          </a:bodyPr>
          <a:lstStyle/>
          <a:p>
            <a:r>
              <a:rPr lang="en-US" dirty="0"/>
              <a:t>Visual analysis of Feature Variable Correlation with Account Length (CONTD)</a:t>
            </a:r>
          </a:p>
        </p:txBody>
      </p:sp>
      <p:pic>
        <p:nvPicPr>
          <p:cNvPr id="4" name="Picture 3">
            <a:extLst>
              <a:ext uri="{FF2B5EF4-FFF2-40B4-BE49-F238E27FC236}">
                <a16:creationId xmlns:a16="http://schemas.microsoft.com/office/drawing/2014/main" id="{B811BC93-A4D5-3543-B6C2-11DC125E7030}"/>
              </a:ext>
            </a:extLst>
          </p:cNvPr>
          <p:cNvPicPr>
            <a:picLocks noChangeAspect="1"/>
          </p:cNvPicPr>
          <p:nvPr/>
        </p:nvPicPr>
        <p:blipFill>
          <a:blip r:embed="rId2"/>
          <a:stretch>
            <a:fillRect/>
          </a:stretch>
        </p:blipFill>
        <p:spPr>
          <a:xfrm>
            <a:off x="285730" y="2082800"/>
            <a:ext cx="2705100" cy="2692400"/>
          </a:xfrm>
          <a:prstGeom prst="rect">
            <a:avLst/>
          </a:prstGeom>
        </p:spPr>
      </p:pic>
      <p:pic>
        <p:nvPicPr>
          <p:cNvPr id="5" name="Picture 4">
            <a:extLst>
              <a:ext uri="{FF2B5EF4-FFF2-40B4-BE49-F238E27FC236}">
                <a16:creationId xmlns:a16="http://schemas.microsoft.com/office/drawing/2014/main" id="{1D237F83-3116-FD44-86B0-1B55C9DB0EA9}"/>
              </a:ext>
            </a:extLst>
          </p:cNvPr>
          <p:cNvPicPr>
            <a:picLocks noChangeAspect="1"/>
          </p:cNvPicPr>
          <p:nvPr/>
        </p:nvPicPr>
        <p:blipFill>
          <a:blip r:embed="rId3"/>
          <a:stretch>
            <a:fillRect/>
          </a:stretch>
        </p:blipFill>
        <p:spPr>
          <a:xfrm>
            <a:off x="3214674" y="2082800"/>
            <a:ext cx="2705100" cy="2692400"/>
          </a:xfrm>
          <a:prstGeom prst="rect">
            <a:avLst/>
          </a:prstGeom>
        </p:spPr>
      </p:pic>
      <p:pic>
        <p:nvPicPr>
          <p:cNvPr id="6" name="Picture 5">
            <a:extLst>
              <a:ext uri="{FF2B5EF4-FFF2-40B4-BE49-F238E27FC236}">
                <a16:creationId xmlns:a16="http://schemas.microsoft.com/office/drawing/2014/main" id="{8A95411A-B0B3-FB41-AA6F-EFFA1CA39805}"/>
              </a:ext>
            </a:extLst>
          </p:cNvPr>
          <p:cNvPicPr>
            <a:picLocks noChangeAspect="1"/>
          </p:cNvPicPr>
          <p:nvPr/>
        </p:nvPicPr>
        <p:blipFill>
          <a:blip r:embed="rId4"/>
          <a:stretch>
            <a:fillRect/>
          </a:stretch>
        </p:blipFill>
        <p:spPr>
          <a:xfrm>
            <a:off x="6224589" y="2082800"/>
            <a:ext cx="2705100" cy="2692400"/>
          </a:xfrm>
          <a:prstGeom prst="rect">
            <a:avLst/>
          </a:prstGeom>
        </p:spPr>
      </p:pic>
      <p:pic>
        <p:nvPicPr>
          <p:cNvPr id="9" name="Picture 8">
            <a:extLst>
              <a:ext uri="{FF2B5EF4-FFF2-40B4-BE49-F238E27FC236}">
                <a16:creationId xmlns:a16="http://schemas.microsoft.com/office/drawing/2014/main" id="{78104590-1600-C24C-A254-65ED4413024E}"/>
              </a:ext>
            </a:extLst>
          </p:cNvPr>
          <p:cNvPicPr>
            <a:picLocks noChangeAspect="1"/>
          </p:cNvPicPr>
          <p:nvPr/>
        </p:nvPicPr>
        <p:blipFill>
          <a:blip r:embed="rId5"/>
          <a:stretch>
            <a:fillRect/>
          </a:stretch>
        </p:blipFill>
        <p:spPr>
          <a:xfrm>
            <a:off x="8801112" y="2082800"/>
            <a:ext cx="2705100" cy="2692400"/>
          </a:xfrm>
          <a:prstGeom prst="rect">
            <a:avLst/>
          </a:prstGeom>
        </p:spPr>
      </p:pic>
    </p:spTree>
    <p:extLst>
      <p:ext uri="{BB962C8B-B14F-4D97-AF65-F5344CB8AC3E}">
        <p14:creationId xmlns:p14="http://schemas.microsoft.com/office/powerpoint/2010/main" val="4242046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E97E2-6272-2D49-909E-C35837234CF8}"/>
              </a:ext>
            </a:extLst>
          </p:cNvPr>
          <p:cNvSpPr>
            <a:spLocks noGrp="1"/>
          </p:cNvSpPr>
          <p:nvPr>
            <p:ph type="title"/>
          </p:nvPr>
        </p:nvSpPr>
        <p:spPr/>
        <p:txBody>
          <a:bodyPr>
            <a:normAutofit fontScale="90000"/>
          </a:bodyPr>
          <a:lstStyle/>
          <a:p>
            <a:r>
              <a:rPr lang="en-US" dirty="0"/>
              <a:t>Visual analysis of Feature Variable Correlation with Account Length (CONTD)</a:t>
            </a:r>
          </a:p>
        </p:txBody>
      </p:sp>
      <p:pic>
        <p:nvPicPr>
          <p:cNvPr id="3" name="Picture 2">
            <a:extLst>
              <a:ext uri="{FF2B5EF4-FFF2-40B4-BE49-F238E27FC236}">
                <a16:creationId xmlns:a16="http://schemas.microsoft.com/office/drawing/2014/main" id="{281B5CB9-5B1B-BF4F-98AA-E4DDE38A6EC1}"/>
              </a:ext>
            </a:extLst>
          </p:cNvPr>
          <p:cNvPicPr>
            <a:picLocks noChangeAspect="1"/>
          </p:cNvPicPr>
          <p:nvPr/>
        </p:nvPicPr>
        <p:blipFill>
          <a:blip r:embed="rId2"/>
          <a:stretch>
            <a:fillRect/>
          </a:stretch>
        </p:blipFill>
        <p:spPr>
          <a:xfrm>
            <a:off x="1457315" y="2082800"/>
            <a:ext cx="2705100" cy="2692400"/>
          </a:xfrm>
          <a:prstGeom prst="rect">
            <a:avLst/>
          </a:prstGeom>
        </p:spPr>
      </p:pic>
      <p:pic>
        <p:nvPicPr>
          <p:cNvPr id="7" name="Picture 6">
            <a:extLst>
              <a:ext uri="{FF2B5EF4-FFF2-40B4-BE49-F238E27FC236}">
                <a16:creationId xmlns:a16="http://schemas.microsoft.com/office/drawing/2014/main" id="{C295D5F0-0A2F-4547-9962-5A90EAB03710}"/>
              </a:ext>
            </a:extLst>
          </p:cNvPr>
          <p:cNvPicPr>
            <a:picLocks noChangeAspect="1"/>
          </p:cNvPicPr>
          <p:nvPr/>
        </p:nvPicPr>
        <p:blipFill>
          <a:blip r:embed="rId3"/>
          <a:stretch>
            <a:fillRect/>
          </a:stretch>
        </p:blipFill>
        <p:spPr>
          <a:xfrm>
            <a:off x="4743450" y="2082800"/>
            <a:ext cx="2705100" cy="2692400"/>
          </a:xfrm>
          <a:prstGeom prst="rect">
            <a:avLst/>
          </a:prstGeom>
        </p:spPr>
      </p:pic>
      <p:pic>
        <p:nvPicPr>
          <p:cNvPr id="8" name="Picture 7">
            <a:extLst>
              <a:ext uri="{FF2B5EF4-FFF2-40B4-BE49-F238E27FC236}">
                <a16:creationId xmlns:a16="http://schemas.microsoft.com/office/drawing/2014/main" id="{93E7F70F-274E-0A4A-B019-B6E676440ACD}"/>
              </a:ext>
            </a:extLst>
          </p:cNvPr>
          <p:cNvPicPr>
            <a:picLocks noChangeAspect="1"/>
          </p:cNvPicPr>
          <p:nvPr/>
        </p:nvPicPr>
        <p:blipFill>
          <a:blip r:embed="rId4"/>
          <a:stretch>
            <a:fillRect/>
          </a:stretch>
        </p:blipFill>
        <p:spPr>
          <a:xfrm>
            <a:off x="7967675" y="2082800"/>
            <a:ext cx="2705100" cy="2692400"/>
          </a:xfrm>
          <a:prstGeom prst="rect">
            <a:avLst/>
          </a:prstGeom>
        </p:spPr>
      </p:pic>
    </p:spTree>
    <p:extLst>
      <p:ext uri="{BB962C8B-B14F-4D97-AF65-F5344CB8AC3E}">
        <p14:creationId xmlns:p14="http://schemas.microsoft.com/office/powerpoint/2010/main" val="3864441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E5254-9A97-3747-B9B9-5ADC058DEAE4}"/>
              </a:ext>
            </a:extLst>
          </p:cNvPr>
          <p:cNvSpPr>
            <a:spLocks noGrp="1"/>
          </p:cNvSpPr>
          <p:nvPr>
            <p:ph type="title"/>
          </p:nvPr>
        </p:nvSpPr>
        <p:spPr/>
        <p:txBody>
          <a:bodyPr/>
          <a:lstStyle/>
          <a:p>
            <a:r>
              <a:rPr lang="en-US" dirty="0"/>
              <a:t>Executive Summary</a:t>
            </a:r>
          </a:p>
        </p:txBody>
      </p:sp>
      <p:sp>
        <p:nvSpPr>
          <p:cNvPr id="3" name="Content Placeholder 2">
            <a:extLst>
              <a:ext uri="{FF2B5EF4-FFF2-40B4-BE49-F238E27FC236}">
                <a16:creationId xmlns:a16="http://schemas.microsoft.com/office/drawing/2014/main" id="{81AA5C32-0F66-BF41-8A6B-B0F4C10241E9}"/>
              </a:ext>
            </a:extLst>
          </p:cNvPr>
          <p:cNvSpPr>
            <a:spLocks noGrp="1"/>
          </p:cNvSpPr>
          <p:nvPr>
            <p:ph idx="1"/>
          </p:nvPr>
        </p:nvSpPr>
        <p:spPr/>
        <p:txBody>
          <a:bodyPr/>
          <a:lstStyle/>
          <a:p>
            <a:r>
              <a:rPr lang="en-US" dirty="0"/>
              <a:t>Identifying customers at-risk of changing services vital to business success. More funds expended attracting new customers than retaining old customers.</a:t>
            </a:r>
          </a:p>
          <a:p>
            <a:r>
              <a:rPr lang="en-US" dirty="0"/>
              <a:t>Development of classification model will assist with business retention efforts.</a:t>
            </a:r>
          </a:p>
          <a:p>
            <a:r>
              <a:rPr lang="en-US" dirty="0"/>
              <a:t>The goal of this analysis is to highlight the handful of customer characteristics that best portend future customer behaviors.</a:t>
            </a:r>
          </a:p>
        </p:txBody>
      </p:sp>
      <p:pic>
        <p:nvPicPr>
          <p:cNvPr id="7" name="Audio 6">
            <a:hlinkClick r:id="" action="ppaction://media"/>
            <a:extLst>
              <a:ext uri="{FF2B5EF4-FFF2-40B4-BE49-F238E27FC236}">
                <a16:creationId xmlns:a16="http://schemas.microsoft.com/office/drawing/2014/main" id="{3A4C28BF-C200-DD41-846A-0E52CF5A0A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66234390"/>
      </p:ext>
    </p:extLst>
  </p:cSld>
  <p:clrMapOvr>
    <a:masterClrMapping/>
  </p:clrMapOvr>
  <mc:AlternateContent xmlns:mc="http://schemas.openxmlformats.org/markup-compatibility/2006" xmlns:p14="http://schemas.microsoft.com/office/powerpoint/2010/main">
    <mc:Choice Requires="p14">
      <p:transition spd="slow" p14:dur="2000" advTm="37533"/>
    </mc:Choice>
    <mc:Fallback xmlns="">
      <p:transition spd="slow" advTm="37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4F75-BDA4-214A-8B74-8D9008A57E79}"/>
              </a:ext>
            </a:extLst>
          </p:cNvPr>
          <p:cNvSpPr>
            <a:spLocks noGrp="1"/>
          </p:cNvSpPr>
          <p:nvPr>
            <p:ph type="title"/>
          </p:nvPr>
        </p:nvSpPr>
        <p:spPr>
          <a:xfrm>
            <a:off x="1451579" y="804519"/>
            <a:ext cx="9603275" cy="1049235"/>
          </a:xfrm>
        </p:spPr>
        <p:txBody>
          <a:bodyPr>
            <a:normAutofit/>
          </a:bodyPr>
          <a:lstStyle/>
          <a:p>
            <a:r>
              <a:rPr lang="en-US" dirty="0"/>
              <a:t>Table of Contents</a:t>
            </a:r>
          </a:p>
        </p:txBody>
      </p:sp>
      <p:graphicFrame>
        <p:nvGraphicFramePr>
          <p:cNvPr id="5" name="Content Placeholder 2">
            <a:extLst>
              <a:ext uri="{FF2B5EF4-FFF2-40B4-BE49-F238E27FC236}">
                <a16:creationId xmlns:a16="http://schemas.microsoft.com/office/drawing/2014/main" id="{EDC11C9B-B079-4763-8426-AF85BC22D9D0}"/>
              </a:ext>
            </a:extLst>
          </p:cNvPr>
          <p:cNvGraphicFramePr>
            <a:graphicFrameLocks noGrp="1"/>
          </p:cNvGraphicFramePr>
          <p:nvPr>
            <p:ph idx="1"/>
            <p:extLst>
              <p:ext uri="{D42A27DB-BD31-4B8C-83A1-F6EECF244321}">
                <p14:modId xmlns:p14="http://schemas.microsoft.com/office/powerpoint/2010/main" val="3477006918"/>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Audio 6">
            <a:hlinkClick r:id="" action="ppaction://media"/>
            <a:extLst>
              <a:ext uri="{FF2B5EF4-FFF2-40B4-BE49-F238E27FC236}">
                <a16:creationId xmlns:a16="http://schemas.microsoft.com/office/drawing/2014/main" id="{64951661-3E60-8A44-B25A-5BD98466865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1349339"/>
      </p:ext>
    </p:extLst>
  </p:cSld>
  <p:clrMapOvr>
    <a:masterClrMapping/>
  </p:clrMapOvr>
  <mc:AlternateContent xmlns:mc="http://schemas.openxmlformats.org/markup-compatibility/2006" xmlns:p14="http://schemas.microsoft.com/office/powerpoint/2010/main">
    <mc:Choice Requires="p14">
      <p:transition spd="slow" p14:dur="2000" advTm="1231"/>
    </mc:Choice>
    <mc:Fallback xmlns="">
      <p:transition spd="slow" advTm="1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3EE7-8901-664A-8916-40DBE5FB1CB5}"/>
              </a:ext>
            </a:extLst>
          </p:cNvPr>
          <p:cNvSpPr>
            <a:spLocks noGrp="1"/>
          </p:cNvSpPr>
          <p:nvPr>
            <p:ph type="title"/>
          </p:nvPr>
        </p:nvSpPr>
        <p:spPr>
          <a:xfrm>
            <a:off x="1451579" y="804519"/>
            <a:ext cx="9603275" cy="1049235"/>
          </a:xfrm>
        </p:spPr>
        <p:txBody>
          <a:bodyPr>
            <a:normAutofit/>
          </a:bodyPr>
          <a:lstStyle/>
          <a:p>
            <a:r>
              <a:rPr lang="en-US" dirty="0"/>
              <a:t>Initial Impressions of Data Set</a:t>
            </a:r>
          </a:p>
        </p:txBody>
      </p:sp>
      <p:sp>
        <p:nvSpPr>
          <p:cNvPr id="3" name="Content Placeholder 2">
            <a:extLst>
              <a:ext uri="{FF2B5EF4-FFF2-40B4-BE49-F238E27FC236}">
                <a16:creationId xmlns:a16="http://schemas.microsoft.com/office/drawing/2014/main" id="{BCDAAE43-C981-F64C-9D8F-05D638FE0CBC}"/>
              </a:ext>
            </a:extLst>
          </p:cNvPr>
          <p:cNvSpPr>
            <a:spLocks noGrp="1"/>
          </p:cNvSpPr>
          <p:nvPr>
            <p:ph idx="1"/>
          </p:nvPr>
        </p:nvSpPr>
        <p:spPr>
          <a:xfrm>
            <a:off x="6892299" y="2015734"/>
            <a:ext cx="4162555" cy="3450613"/>
          </a:xfrm>
        </p:spPr>
        <p:txBody>
          <a:bodyPr>
            <a:normAutofit/>
          </a:bodyPr>
          <a:lstStyle/>
          <a:p>
            <a:r>
              <a:rPr lang="en-US" dirty="0"/>
              <a:t>Is the dataset robust or small?</a:t>
            </a:r>
          </a:p>
          <a:p>
            <a:r>
              <a:rPr lang="en-US" dirty="0"/>
              <a:t>What are the feature variables that are worth keeping for analysis versus those that are futile?</a:t>
            </a:r>
          </a:p>
          <a:p>
            <a:r>
              <a:rPr lang="en-US" dirty="0"/>
              <a:t>Are there any columns that we can dismiss at this moment?</a:t>
            </a:r>
          </a:p>
        </p:txBody>
      </p:sp>
      <p:graphicFrame>
        <p:nvGraphicFramePr>
          <p:cNvPr id="7" name="Table 6">
            <a:extLst>
              <a:ext uri="{FF2B5EF4-FFF2-40B4-BE49-F238E27FC236}">
                <a16:creationId xmlns:a16="http://schemas.microsoft.com/office/drawing/2014/main" id="{82EEDE5E-0FF7-AF49-BECB-908E08525EDC}"/>
              </a:ext>
            </a:extLst>
          </p:cNvPr>
          <p:cNvGraphicFramePr>
            <a:graphicFrameLocks noGrp="1"/>
          </p:cNvGraphicFramePr>
          <p:nvPr>
            <p:extLst>
              <p:ext uri="{D42A27DB-BD31-4B8C-83A1-F6EECF244321}">
                <p14:modId xmlns:p14="http://schemas.microsoft.com/office/powerpoint/2010/main" val="3874810820"/>
              </p:ext>
            </p:extLst>
          </p:nvPr>
        </p:nvGraphicFramePr>
        <p:xfrm>
          <a:off x="1573199" y="3003424"/>
          <a:ext cx="4717204" cy="1475232"/>
        </p:xfrm>
        <a:graphic>
          <a:graphicData uri="http://schemas.openxmlformats.org/drawingml/2006/table">
            <a:tbl>
              <a:tblPr firstRow="1" bandRow="1">
                <a:tableStyleId>{5C22544A-7EE6-4342-B048-85BDC9FD1C3A}</a:tableStyleId>
              </a:tblPr>
              <a:tblGrid>
                <a:gridCol w="2207260">
                  <a:extLst>
                    <a:ext uri="{9D8B030D-6E8A-4147-A177-3AD203B41FA5}">
                      <a16:colId xmlns:a16="http://schemas.microsoft.com/office/drawing/2014/main" val="2897402328"/>
                    </a:ext>
                  </a:extLst>
                </a:gridCol>
                <a:gridCol w="2509944">
                  <a:extLst>
                    <a:ext uri="{9D8B030D-6E8A-4147-A177-3AD203B41FA5}">
                      <a16:colId xmlns:a16="http://schemas.microsoft.com/office/drawing/2014/main" val="2478176441"/>
                    </a:ext>
                  </a:extLst>
                </a:gridCol>
              </a:tblGrid>
              <a:tr h="737616">
                <a:tc>
                  <a:txBody>
                    <a:bodyPr/>
                    <a:lstStyle/>
                    <a:p>
                      <a:r>
                        <a:rPr lang="en-US" sz="3300"/>
                        <a:t>% Churn</a:t>
                      </a:r>
                    </a:p>
                  </a:txBody>
                  <a:tcPr marL="167640" marR="167640" marT="83820" marB="83820"/>
                </a:tc>
                <a:tc>
                  <a:txBody>
                    <a:bodyPr/>
                    <a:lstStyle/>
                    <a:p>
                      <a:r>
                        <a:rPr lang="en-US" sz="3300"/>
                        <a:t>% Remain</a:t>
                      </a:r>
                    </a:p>
                  </a:txBody>
                  <a:tcPr marL="167640" marR="167640" marT="83820" marB="83820"/>
                </a:tc>
                <a:extLst>
                  <a:ext uri="{0D108BD9-81ED-4DB2-BD59-A6C34878D82A}">
                    <a16:rowId xmlns:a16="http://schemas.microsoft.com/office/drawing/2014/main" val="2841690095"/>
                  </a:ext>
                </a:extLst>
              </a:tr>
              <a:tr h="737616">
                <a:tc>
                  <a:txBody>
                    <a:bodyPr/>
                    <a:lstStyle/>
                    <a:p>
                      <a:r>
                        <a:rPr lang="en-US" sz="3300"/>
                        <a:t>14.5</a:t>
                      </a:r>
                    </a:p>
                  </a:txBody>
                  <a:tcPr marL="167640" marR="167640" marT="83820" marB="83820"/>
                </a:tc>
                <a:tc>
                  <a:txBody>
                    <a:bodyPr/>
                    <a:lstStyle/>
                    <a:p>
                      <a:r>
                        <a:rPr lang="en-US" sz="3300" dirty="0"/>
                        <a:t>85.5</a:t>
                      </a:r>
                    </a:p>
                  </a:txBody>
                  <a:tcPr marL="167640" marR="167640" marT="83820" marB="83820"/>
                </a:tc>
                <a:extLst>
                  <a:ext uri="{0D108BD9-81ED-4DB2-BD59-A6C34878D82A}">
                    <a16:rowId xmlns:a16="http://schemas.microsoft.com/office/drawing/2014/main" val="897773543"/>
                  </a:ext>
                </a:extLst>
              </a:tr>
            </a:tbl>
          </a:graphicData>
        </a:graphic>
      </p:graphicFrame>
      <p:pic>
        <p:nvPicPr>
          <p:cNvPr id="11" name="Audio 10">
            <a:hlinkClick r:id="" action="ppaction://media"/>
            <a:extLst>
              <a:ext uri="{FF2B5EF4-FFF2-40B4-BE49-F238E27FC236}">
                <a16:creationId xmlns:a16="http://schemas.microsoft.com/office/drawing/2014/main" id="{7ACF547B-A9E3-7444-B982-FD27C7BA36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4429113"/>
      </p:ext>
    </p:extLst>
  </p:cSld>
  <p:clrMapOvr>
    <a:masterClrMapping/>
  </p:clrMapOvr>
  <mc:AlternateContent xmlns:mc="http://schemas.openxmlformats.org/markup-compatibility/2006" xmlns:p14="http://schemas.microsoft.com/office/powerpoint/2010/main">
    <mc:Choice Requires="p14">
      <p:transition spd="slow" p14:dur="2000" advTm="169321"/>
    </mc:Choice>
    <mc:Fallback xmlns="">
      <p:transition spd="slow" advTm="169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3EE7-8901-664A-8916-40DBE5FB1CB5}"/>
              </a:ext>
            </a:extLst>
          </p:cNvPr>
          <p:cNvSpPr>
            <a:spLocks noGrp="1"/>
          </p:cNvSpPr>
          <p:nvPr>
            <p:ph type="title"/>
          </p:nvPr>
        </p:nvSpPr>
        <p:spPr>
          <a:xfrm>
            <a:off x="1451579" y="804519"/>
            <a:ext cx="9603275" cy="1049235"/>
          </a:xfrm>
        </p:spPr>
        <p:txBody>
          <a:bodyPr>
            <a:normAutofit/>
          </a:bodyPr>
          <a:lstStyle/>
          <a:p>
            <a:r>
              <a:rPr lang="en-US" dirty="0"/>
              <a:t>Churn By State – Is Churn A </a:t>
            </a:r>
            <a:r>
              <a:rPr lang="en-US" dirty="0" err="1"/>
              <a:t>GeoGpraphical</a:t>
            </a:r>
            <a:r>
              <a:rPr lang="en-US" dirty="0"/>
              <a:t> Phenomena  As Well?</a:t>
            </a:r>
          </a:p>
        </p:txBody>
      </p:sp>
      <p:sp>
        <p:nvSpPr>
          <p:cNvPr id="3" name="Content Placeholder 2">
            <a:extLst>
              <a:ext uri="{FF2B5EF4-FFF2-40B4-BE49-F238E27FC236}">
                <a16:creationId xmlns:a16="http://schemas.microsoft.com/office/drawing/2014/main" id="{BCDAAE43-C981-F64C-9D8F-05D638FE0CBC}"/>
              </a:ext>
            </a:extLst>
          </p:cNvPr>
          <p:cNvSpPr>
            <a:spLocks noGrp="1"/>
          </p:cNvSpPr>
          <p:nvPr>
            <p:ph idx="1"/>
          </p:nvPr>
        </p:nvSpPr>
        <p:spPr>
          <a:xfrm>
            <a:off x="6892299" y="2015734"/>
            <a:ext cx="4162555" cy="3450613"/>
          </a:xfrm>
        </p:spPr>
        <p:txBody>
          <a:bodyPr>
            <a:normAutofit/>
          </a:bodyPr>
          <a:lstStyle/>
          <a:p>
            <a:r>
              <a:rPr lang="en-US" dirty="0"/>
              <a:t>For states such as Texas, New Jersey and Michigan; could churn be caused by something specific to these localities?</a:t>
            </a:r>
          </a:p>
          <a:p>
            <a:r>
              <a:rPr lang="en-US" dirty="0"/>
              <a:t>Identifying exact cause of higher churn in these specific states can be valuable after-work opportunity.</a:t>
            </a:r>
          </a:p>
        </p:txBody>
      </p:sp>
      <p:pic>
        <p:nvPicPr>
          <p:cNvPr id="11" name="Audio 10">
            <a:hlinkClick r:id="" action="ppaction://media"/>
            <a:extLst>
              <a:ext uri="{FF2B5EF4-FFF2-40B4-BE49-F238E27FC236}">
                <a16:creationId xmlns:a16="http://schemas.microsoft.com/office/drawing/2014/main" id="{7ACF547B-A9E3-7444-B982-FD27C7BA36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pic>
        <p:nvPicPr>
          <p:cNvPr id="5" name="Picture 4" descr="A close up of a logo&#10;&#10;Description automatically generated">
            <a:extLst>
              <a:ext uri="{FF2B5EF4-FFF2-40B4-BE49-F238E27FC236}">
                <a16:creationId xmlns:a16="http://schemas.microsoft.com/office/drawing/2014/main" id="{9B887E06-7AA6-1946-AFE9-4B0590CF4F9B}"/>
              </a:ext>
            </a:extLst>
          </p:cNvPr>
          <p:cNvPicPr>
            <a:picLocks noChangeAspect="1"/>
          </p:cNvPicPr>
          <p:nvPr/>
        </p:nvPicPr>
        <p:blipFill>
          <a:blip r:embed="rId6"/>
          <a:stretch>
            <a:fillRect/>
          </a:stretch>
        </p:blipFill>
        <p:spPr>
          <a:xfrm>
            <a:off x="1344056" y="2146746"/>
            <a:ext cx="4445000" cy="3019019"/>
          </a:xfrm>
          <a:prstGeom prst="rect">
            <a:avLst/>
          </a:prstGeom>
        </p:spPr>
      </p:pic>
    </p:spTree>
    <p:extLst>
      <p:ext uri="{BB962C8B-B14F-4D97-AF65-F5344CB8AC3E}">
        <p14:creationId xmlns:p14="http://schemas.microsoft.com/office/powerpoint/2010/main" val="181882285"/>
      </p:ext>
    </p:extLst>
  </p:cSld>
  <p:clrMapOvr>
    <a:masterClrMapping/>
  </p:clrMapOvr>
  <mc:AlternateContent xmlns:mc="http://schemas.openxmlformats.org/markup-compatibility/2006" xmlns:p14="http://schemas.microsoft.com/office/powerpoint/2010/main">
    <mc:Choice Requires="p14">
      <p:transition spd="slow" p14:dur="2000" advTm="169321"/>
    </mc:Choice>
    <mc:Fallback xmlns="">
      <p:transition spd="slow" advTm="169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30B8B-806D-CC40-8BC4-875975C86FD9}"/>
              </a:ext>
            </a:extLst>
          </p:cNvPr>
          <p:cNvSpPr>
            <a:spLocks noGrp="1"/>
          </p:cNvSpPr>
          <p:nvPr>
            <p:ph type="title"/>
          </p:nvPr>
        </p:nvSpPr>
        <p:spPr/>
        <p:txBody>
          <a:bodyPr/>
          <a:lstStyle/>
          <a:p>
            <a:r>
              <a:rPr lang="en-US" dirty="0"/>
              <a:t>Feature Variables that Speak to Heightened account Length</a:t>
            </a:r>
          </a:p>
        </p:txBody>
      </p:sp>
      <p:pic>
        <p:nvPicPr>
          <p:cNvPr id="4" name="Content Placeholder 3">
            <a:extLst>
              <a:ext uri="{FF2B5EF4-FFF2-40B4-BE49-F238E27FC236}">
                <a16:creationId xmlns:a16="http://schemas.microsoft.com/office/drawing/2014/main" id="{DE7F0EF3-4EAE-E843-8D12-1008FCF819E4}"/>
              </a:ext>
            </a:extLst>
          </p:cNvPr>
          <p:cNvPicPr>
            <a:picLocks noGrp="1" noChangeAspect="1"/>
          </p:cNvPicPr>
          <p:nvPr>
            <p:ph idx="1"/>
          </p:nvPr>
        </p:nvPicPr>
        <p:blipFill>
          <a:blip r:embed="rId2"/>
          <a:stretch>
            <a:fillRect/>
          </a:stretch>
        </p:blipFill>
        <p:spPr>
          <a:xfrm>
            <a:off x="1443029" y="1994681"/>
            <a:ext cx="2705100" cy="2692400"/>
          </a:xfrm>
          <a:prstGeom prst="rect">
            <a:avLst/>
          </a:prstGeom>
        </p:spPr>
      </p:pic>
      <p:pic>
        <p:nvPicPr>
          <p:cNvPr id="5" name="Picture 4">
            <a:extLst>
              <a:ext uri="{FF2B5EF4-FFF2-40B4-BE49-F238E27FC236}">
                <a16:creationId xmlns:a16="http://schemas.microsoft.com/office/drawing/2014/main" id="{5BC1F8BC-01B3-3945-BAA7-4AA78D8AAB76}"/>
              </a:ext>
            </a:extLst>
          </p:cNvPr>
          <p:cNvPicPr>
            <a:picLocks noChangeAspect="1"/>
          </p:cNvPicPr>
          <p:nvPr/>
        </p:nvPicPr>
        <p:blipFill>
          <a:blip r:embed="rId3"/>
          <a:stretch>
            <a:fillRect/>
          </a:stretch>
        </p:blipFill>
        <p:spPr>
          <a:xfrm>
            <a:off x="4386255" y="1994681"/>
            <a:ext cx="2705100" cy="2692400"/>
          </a:xfrm>
          <a:prstGeom prst="rect">
            <a:avLst/>
          </a:prstGeom>
        </p:spPr>
      </p:pic>
      <p:pic>
        <p:nvPicPr>
          <p:cNvPr id="6" name="Picture 5">
            <a:extLst>
              <a:ext uri="{FF2B5EF4-FFF2-40B4-BE49-F238E27FC236}">
                <a16:creationId xmlns:a16="http://schemas.microsoft.com/office/drawing/2014/main" id="{232BB0DC-A753-E945-A0D5-8B089FF411B5}"/>
              </a:ext>
            </a:extLst>
          </p:cNvPr>
          <p:cNvPicPr>
            <a:picLocks noChangeAspect="1"/>
          </p:cNvPicPr>
          <p:nvPr/>
        </p:nvPicPr>
        <p:blipFill>
          <a:blip r:embed="rId4"/>
          <a:stretch>
            <a:fillRect/>
          </a:stretch>
        </p:blipFill>
        <p:spPr>
          <a:xfrm>
            <a:off x="7543808" y="1994681"/>
            <a:ext cx="2705100" cy="2692400"/>
          </a:xfrm>
          <a:prstGeom prst="rect">
            <a:avLst/>
          </a:prstGeom>
        </p:spPr>
      </p:pic>
      <p:sp>
        <p:nvSpPr>
          <p:cNvPr id="7" name="TextBox 6">
            <a:extLst>
              <a:ext uri="{FF2B5EF4-FFF2-40B4-BE49-F238E27FC236}">
                <a16:creationId xmlns:a16="http://schemas.microsoft.com/office/drawing/2014/main" id="{5C04ED8A-009B-3B49-973D-A2BAA8BE30FE}"/>
              </a:ext>
            </a:extLst>
          </p:cNvPr>
          <p:cNvSpPr txBox="1"/>
          <p:nvPr/>
        </p:nvSpPr>
        <p:spPr>
          <a:xfrm>
            <a:off x="1451579" y="5035141"/>
            <a:ext cx="9603275"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Using account length as a proxy for churn, preliminary analysis of the data speaks to those that might more day and international calls having higher account lengths and those that make night calls having a slightly less account length</a:t>
            </a:r>
          </a:p>
        </p:txBody>
      </p:sp>
    </p:spTree>
    <p:extLst>
      <p:ext uri="{BB962C8B-B14F-4D97-AF65-F5344CB8AC3E}">
        <p14:creationId xmlns:p14="http://schemas.microsoft.com/office/powerpoint/2010/main" val="4204135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D4701-9716-9244-B4EC-2B74E75A811C}"/>
              </a:ext>
            </a:extLst>
          </p:cNvPr>
          <p:cNvSpPr>
            <a:spLocks noGrp="1"/>
          </p:cNvSpPr>
          <p:nvPr>
            <p:ph type="title"/>
          </p:nvPr>
        </p:nvSpPr>
        <p:spPr/>
        <p:txBody>
          <a:bodyPr/>
          <a:lstStyle/>
          <a:p>
            <a:r>
              <a:rPr lang="en-US" dirty="0"/>
              <a:t>Correlation Between Features and Account length</a:t>
            </a:r>
          </a:p>
        </p:txBody>
      </p:sp>
      <p:pic>
        <p:nvPicPr>
          <p:cNvPr id="4" name="Content Placeholder 3">
            <a:extLst>
              <a:ext uri="{FF2B5EF4-FFF2-40B4-BE49-F238E27FC236}">
                <a16:creationId xmlns:a16="http://schemas.microsoft.com/office/drawing/2014/main" id="{9BA82B1A-9C61-6F40-B8C8-5BBCE2BF5225}"/>
              </a:ext>
            </a:extLst>
          </p:cNvPr>
          <p:cNvPicPr>
            <a:picLocks noGrp="1" noChangeAspect="1"/>
          </p:cNvPicPr>
          <p:nvPr>
            <p:ph idx="1"/>
          </p:nvPr>
        </p:nvPicPr>
        <p:blipFill>
          <a:blip r:embed="rId2"/>
          <a:stretch>
            <a:fillRect/>
          </a:stretch>
        </p:blipFill>
        <p:spPr>
          <a:xfrm>
            <a:off x="963600" y="1947062"/>
            <a:ext cx="10527375" cy="3383280"/>
          </a:xfrm>
          <a:prstGeom prst="rect">
            <a:avLst/>
          </a:prstGeom>
        </p:spPr>
      </p:pic>
    </p:spTree>
    <p:extLst>
      <p:ext uri="{BB962C8B-B14F-4D97-AF65-F5344CB8AC3E}">
        <p14:creationId xmlns:p14="http://schemas.microsoft.com/office/powerpoint/2010/main" val="178101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0DFD6-D8E9-BC47-A06E-9DE0D3D8FA0D}"/>
              </a:ext>
            </a:extLst>
          </p:cNvPr>
          <p:cNvSpPr>
            <a:spLocks noGrp="1"/>
          </p:cNvSpPr>
          <p:nvPr>
            <p:ph type="title"/>
          </p:nvPr>
        </p:nvSpPr>
        <p:spPr/>
        <p:txBody>
          <a:bodyPr/>
          <a:lstStyle/>
          <a:p>
            <a:r>
              <a:rPr lang="en-US" dirty="0"/>
              <a:t>Classifier Model: XGBOOST (All Variables)</a:t>
            </a:r>
          </a:p>
        </p:txBody>
      </p:sp>
      <p:pic>
        <p:nvPicPr>
          <p:cNvPr id="5" name="Audio 4">
            <a:hlinkClick r:id="" action="ppaction://media"/>
            <a:extLst>
              <a:ext uri="{FF2B5EF4-FFF2-40B4-BE49-F238E27FC236}">
                <a16:creationId xmlns:a16="http://schemas.microsoft.com/office/drawing/2014/main" id="{C5B83D35-D3B6-2640-AD2C-463B287ABE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
        <p:nvSpPr>
          <p:cNvPr id="15" name="TextBox 14">
            <a:extLst>
              <a:ext uri="{FF2B5EF4-FFF2-40B4-BE49-F238E27FC236}">
                <a16:creationId xmlns:a16="http://schemas.microsoft.com/office/drawing/2014/main" id="{CA5FF71A-172F-254E-A2D2-C1DC1D505179}"/>
              </a:ext>
            </a:extLst>
          </p:cNvPr>
          <p:cNvSpPr txBox="1"/>
          <p:nvPr/>
        </p:nvSpPr>
        <p:spPr>
          <a:xfrm>
            <a:off x="457200" y="5157793"/>
            <a:ext cx="10597654" cy="646331"/>
          </a:xfrm>
          <a:prstGeom prst="rect">
            <a:avLst/>
          </a:prstGeom>
          <a:noFill/>
        </p:spPr>
        <p:txBody>
          <a:bodyPr wrap="square" rtlCol="0">
            <a:spAutoFit/>
          </a:bodyPr>
          <a:lstStyle/>
          <a:p>
            <a:r>
              <a:rPr lang="en-US" dirty="0"/>
              <a:t>Across three measures of feature importance, the number of customer service calls, possession of international plan and total day minutes are toward the top of the list of feature values of import.</a:t>
            </a:r>
          </a:p>
        </p:txBody>
      </p:sp>
      <p:pic>
        <p:nvPicPr>
          <p:cNvPr id="16" name="Picture 15">
            <a:extLst>
              <a:ext uri="{FF2B5EF4-FFF2-40B4-BE49-F238E27FC236}">
                <a16:creationId xmlns:a16="http://schemas.microsoft.com/office/drawing/2014/main" id="{AC08DCA2-37B0-FE40-85E9-59680ACD8DED}"/>
              </a:ext>
            </a:extLst>
          </p:cNvPr>
          <p:cNvPicPr>
            <a:picLocks noChangeAspect="1"/>
          </p:cNvPicPr>
          <p:nvPr/>
        </p:nvPicPr>
        <p:blipFill>
          <a:blip r:embed="rId6"/>
          <a:stretch>
            <a:fillRect/>
          </a:stretch>
        </p:blipFill>
        <p:spPr>
          <a:xfrm>
            <a:off x="1485900" y="1990728"/>
            <a:ext cx="9220200" cy="3048000"/>
          </a:xfrm>
          <a:prstGeom prst="rect">
            <a:avLst/>
          </a:prstGeom>
        </p:spPr>
      </p:pic>
    </p:spTree>
    <p:extLst>
      <p:ext uri="{BB962C8B-B14F-4D97-AF65-F5344CB8AC3E}">
        <p14:creationId xmlns:p14="http://schemas.microsoft.com/office/powerpoint/2010/main" val="2183326534"/>
      </p:ext>
    </p:extLst>
  </p:cSld>
  <p:clrMapOvr>
    <a:masterClrMapping/>
  </p:clrMapOvr>
  <mc:AlternateContent xmlns:mc="http://schemas.openxmlformats.org/markup-compatibility/2006" xmlns:p14="http://schemas.microsoft.com/office/powerpoint/2010/main">
    <mc:Choice Requires="p14">
      <p:transition spd="slow" p14:dur="2000" advTm="129708"/>
    </mc:Choice>
    <mc:Fallback xmlns="">
      <p:transition spd="slow" advTm="129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F4F88-4545-BF4B-8C6E-0D4060E233F9}"/>
              </a:ext>
            </a:extLst>
          </p:cNvPr>
          <p:cNvSpPr>
            <a:spLocks noGrp="1"/>
          </p:cNvSpPr>
          <p:nvPr>
            <p:ph type="title"/>
          </p:nvPr>
        </p:nvSpPr>
        <p:spPr/>
        <p:txBody>
          <a:bodyPr/>
          <a:lstStyle/>
          <a:p>
            <a:r>
              <a:rPr lang="en-US" dirty="0"/>
              <a:t>XGBOOST Model Performance – All Variables Versus Feature Selection</a:t>
            </a:r>
          </a:p>
        </p:txBody>
      </p:sp>
      <p:pic>
        <p:nvPicPr>
          <p:cNvPr id="4" name="Picture 3">
            <a:extLst>
              <a:ext uri="{FF2B5EF4-FFF2-40B4-BE49-F238E27FC236}">
                <a16:creationId xmlns:a16="http://schemas.microsoft.com/office/drawing/2014/main" id="{6E9B2E9A-316C-5D40-961A-7EA194F1FC0A}"/>
              </a:ext>
            </a:extLst>
          </p:cNvPr>
          <p:cNvPicPr>
            <a:picLocks noChangeAspect="1"/>
          </p:cNvPicPr>
          <p:nvPr/>
        </p:nvPicPr>
        <p:blipFill>
          <a:blip r:embed="rId2"/>
          <a:stretch>
            <a:fillRect/>
          </a:stretch>
        </p:blipFill>
        <p:spPr>
          <a:xfrm>
            <a:off x="1439844" y="2054215"/>
            <a:ext cx="4023360" cy="3094892"/>
          </a:xfrm>
          <a:prstGeom prst="rect">
            <a:avLst/>
          </a:prstGeom>
        </p:spPr>
      </p:pic>
      <p:pic>
        <p:nvPicPr>
          <p:cNvPr id="6" name="Picture 5">
            <a:extLst>
              <a:ext uri="{FF2B5EF4-FFF2-40B4-BE49-F238E27FC236}">
                <a16:creationId xmlns:a16="http://schemas.microsoft.com/office/drawing/2014/main" id="{E4F4E469-7144-1A42-A41D-E9B29FB5C944}"/>
              </a:ext>
            </a:extLst>
          </p:cNvPr>
          <p:cNvPicPr>
            <a:picLocks noChangeAspect="1"/>
          </p:cNvPicPr>
          <p:nvPr/>
        </p:nvPicPr>
        <p:blipFill>
          <a:blip r:embed="rId3"/>
          <a:stretch>
            <a:fillRect/>
          </a:stretch>
        </p:blipFill>
        <p:spPr>
          <a:xfrm>
            <a:off x="6711959" y="2054215"/>
            <a:ext cx="4023360" cy="3094886"/>
          </a:xfrm>
          <a:prstGeom prst="rect">
            <a:avLst/>
          </a:prstGeom>
        </p:spPr>
      </p:pic>
      <p:sp>
        <p:nvSpPr>
          <p:cNvPr id="7" name="TextBox 6">
            <a:extLst>
              <a:ext uri="{FF2B5EF4-FFF2-40B4-BE49-F238E27FC236}">
                <a16:creationId xmlns:a16="http://schemas.microsoft.com/office/drawing/2014/main" id="{9F550CE8-240F-1248-B718-71A083E42350}"/>
              </a:ext>
            </a:extLst>
          </p:cNvPr>
          <p:cNvSpPr txBox="1"/>
          <p:nvPr/>
        </p:nvSpPr>
        <p:spPr>
          <a:xfrm>
            <a:off x="1571619" y="5329235"/>
            <a:ext cx="3214693" cy="369332"/>
          </a:xfrm>
          <a:prstGeom prst="rect">
            <a:avLst/>
          </a:prstGeom>
          <a:noFill/>
        </p:spPr>
        <p:txBody>
          <a:bodyPr wrap="square" rtlCol="0">
            <a:spAutoFit/>
          </a:bodyPr>
          <a:lstStyle/>
          <a:p>
            <a:r>
              <a:rPr lang="en-US" dirty="0"/>
              <a:t>Accuracy = 94.5% (all variables)</a:t>
            </a:r>
          </a:p>
        </p:txBody>
      </p:sp>
      <p:sp>
        <p:nvSpPr>
          <p:cNvPr id="9" name="TextBox 8">
            <a:extLst>
              <a:ext uri="{FF2B5EF4-FFF2-40B4-BE49-F238E27FC236}">
                <a16:creationId xmlns:a16="http://schemas.microsoft.com/office/drawing/2014/main" id="{C3CC33C5-5BB4-724B-9620-B608EDE92228}"/>
              </a:ext>
            </a:extLst>
          </p:cNvPr>
          <p:cNvSpPr txBox="1"/>
          <p:nvPr/>
        </p:nvSpPr>
        <p:spPr>
          <a:xfrm>
            <a:off x="7010408" y="5329235"/>
            <a:ext cx="3214693" cy="369332"/>
          </a:xfrm>
          <a:prstGeom prst="rect">
            <a:avLst/>
          </a:prstGeom>
          <a:noFill/>
        </p:spPr>
        <p:txBody>
          <a:bodyPr wrap="square" rtlCol="0">
            <a:spAutoFit/>
          </a:bodyPr>
          <a:lstStyle/>
          <a:p>
            <a:r>
              <a:rPr lang="en-US" dirty="0"/>
              <a:t>Accuracy = 90.0% (top 4)</a:t>
            </a:r>
          </a:p>
        </p:txBody>
      </p:sp>
    </p:spTree>
    <p:extLst>
      <p:ext uri="{BB962C8B-B14F-4D97-AF65-F5344CB8AC3E}">
        <p14:creationId xmlns:p14="http://schemas.microsoft.com/office/powerpoint/2010/main" val="395148713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1029</TotalTime>
  <Words>1018</Words>
  <Application>Microsoft Macintosh PowerPoint</Application>
  <PresentationFormat>Widescreen</PresentationFormat>
  <Paragraphs>75</Paragraphs>
  <Slides>19</Slides>
  <Notes>8</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Gill Sans MT</vt:lpstr>
      <vt:lpstr>Gallery</vt:lpstr>
      <vt:lpstr>Telephone Customer Churn Analysis</vt:lpstr>
      <vt:lpstr>Executive Summary</vt:lpstr>
      <vt:lpstr>Table of Contents</vt:lpstr>
      <vt:lpstr>Initial Impressions of Data Set</vt:lpstr>
      <vt:lpstr>Churn By State – Is Churn A GeoGpraphical Phenomena  As Well?</vt:lpstr>
      <vt:lpstr>Feature Variables that Speak to Heightened account Length</vt:lpstr>
      <vt:lpstr>Correlation Between Features and Account length</vt:lpstr>
      <vt:lpstr>Classifier Model: XGBOOST (All Variables)</vt:lpstr>
      <vt:lpstr>XGBOOST Model Performance – All Variables Versus Feature Selection</vt:lpstr>
      <vt:lpstr>Table of Contents</vt:lpstr>
      <vt:lpstr>Thank You For Your Time – Follow-Up Work Proposals</vt:lpstr>
      <vt:lpstr>Table of Contents</vt:lpstr>
      <vt:lpstr>Classifier Model: XGBOOST (Feature Selection)</vt:lpstr>
      <vt:lpstr>XGBOOSt Model PeRformance (ALL Features)</vt:lpstr>
      <vt:lpstr>XGBOOSt Model PeRformance (Top 4)</vt:lpstr>
      <vt:lpstr>Visual analysis of Feature Variable Correlation with Account Length</vt:lpstr>
      <vt:lpstr>Visual analysis of Feature Variable Correlation with Account Length (CONTD)</vt:lpstr>
      <vt:lpstr>Visual analysis of Feature Variable Correlation with Account Length (CONTD)</vt:lpstr>
      <vt:lpstr>Visual analysis of Feature Variable Correlation with Account Length (CONTD)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Telephone Customer Churn Analysis</dc:title>
  <dc:creator>Jamaal Smith</dc:creator>
  <cp:lastModifiedBy>Jamaal Smith</cp:lastModifiedBy>
  <cp:revision>29</cp:revision>
  <dcterms:created xsi:type="dcterms:W3CDTF">2020-05-12T01:23:16Z</dcterms:created>
  <dcterms:modified xsi:type="dcterms:W3CDTF">2020-05-20T03:42:01Z</dcterms:modified>
</cp:coreProperties>
</file>